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02"/>
  </p:normalViewPr>
  <p:slideViewPr>
    <p:cSldViewPr snapToGrid="0">
      <p:cViewPr>
        <p:scale>
          <a:sx n="84" d="100"/>
          <a:sy n="84" d="100"/>
        </p:scale>
        <p:origin x="183"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0C2E-867D-DD4E-8391-1B9B8CA1D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14383C-97A9-124A-AEF5-0ED806051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5C478-F15B-724E-AF85-E64CF8CA626A}"/>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5" name="Footer Placeholder 4">
            <a:extLst>
              <a:ext uri="{FF2B5EF4-FFF2-40B4-BE49-F238E27FC236}">
                <a16:creationId xmlns:a16="http://schemas.microsoft.com/office/drawing/2014/main" id="{698BE228-A5BA-1346-9611-692B566BD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86FF3-C71C-ED48-9776-950AEE7CC961}"/>
              </a:ext>
            </a:extLst>
          </p:cNvPr>
          <p:cNvSpPr>
            <a:spLocks noGrp="1"/>
          </p:cNvSpPr>
          <p:nvPr>
            <p:ph type="sldNum" sz="quarter" idx="12"/>
          </p:nvPr>
        </p:nvSpPr>
        <p:spPr/>
        <p:txBody>
          <a:bodyPr/>
          <a:lstStyle/>
          <a:p>
            <a:fld id="{A5280ACD-903C-4018-B25B-F72707F86F9D}" type="slidenum">
              <a:rPr lang="en-US" smtClean="0"/>
              <a:t>‹#›</a:t>
            </a:fld>
            <a:endParaRPr lang="en-US"/>
          </a:p>
        </p:txBody>
      </p:sp>
      <p:sp>
        <p:nvSpPr>
          <p:cNvPr id="7" name="Rectangle 6">
            <a:extLst>
              <a:ext uri="{FF2B5EF4-FFF2-40B4-BE49-F238E27FC236}">
                <a16:creationId xmlns:a16="http://schemas.microsoft.com/office/drawing/2014/main" id="{90421B6E-8D43-744E-A3DD-654CDB8D9B3C}"/>
              </a:ext>
            </a:extLst>
          </p:cNvPr>
          <p:cNvSpPr/>
          <p:nvPr/>
        </p:nvSpPr>
        <p:spPr>
          <a:xfrm>
            <a:off x="1524000" y="1122363"/>
            <a:ext cx="9144000" cy="175096"/>
          </a:xfrm>
          <a:prstGeom prst="rect">
            <a:avLst/>
          </a:prstGeom>
          <a:solidFill>
            <a:srgbClr val="751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B69AB1C-D320-0549-AAEC-F1230F672AD9}"/>
              </a:ext>
            </a:extLst>
          </p:cNvPr>
          <p:cNvPicPr>
            <a:picLocks noChangeAspect="1"/>
          </p:cNvPicPr>
          <p:nvPr/>
        </p:nvPicPr>
        <p:blipFill>
          <a:blip r:embed="rId2"/>
          <a:stretch>
            <a:fillRect/>
          </a:stretch>
        </p:blipFill>
        <p:spPr>
          <a:xfrm>
            <a:off x="8664146" y="1110006"/>
            <a:ext cx="2003854" cy="329567"/>
          </a:xfrm>
          <a:prstGeom prst="rect">
            <a:avLst/>
          </a:prstGeom>
        </p:spPr>
      </p:pic>
    </p:spTree>
    <p:extLst>
      <p:ext uri="{BB962C8B-B14F-4D97-AF65-F5344CB8AC3E}">
        <p14:creationId xmlns:p14="http://schemas.microsoft.com/office/powerpoint/2010/main" val="283346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CA9A-9B9A-534F-95FD-E891BFCBDB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2A16F-A91B-1C45-A986-5C111876A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C7840-6E64-8C40-87C1-E12DB45344C8}"/>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5" name="Footer Placeholder 4">
            <a:extLst>
              <a:ext uri="{FF2B5EF4-FFF2-40B4-BE49-F238E27FC236}">
                <a16:creationId xmlns:a16="http://schemas.microsoft.com/office/drawing/2014/main" id="{723C8D39-5AC8-9E42-A42F-03D15CA95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7BFAA-C162-184D-8DCA-D6DDCA02FA50}"/>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314535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3DC46-CC52-D542-BD49-F11617E6E9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0C099-3287-F646-A0E4-D1BB44390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F5DF1-C987-6449-B6D5-246B71A058A3}"/>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5" name="Footer Placeholder 4">
            <a:extLst>
              <a:ext uri="{FF2B5EF4-FFF2-40B4-BE49-F238E27FC236}">
                <a16:creationId xmlns:a16="http://schemas.microsoft.com/office/drawing/2014/main" id="{BE033583-2CA5-3A43-B1BD-8E3BB1155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48078-4E13-0B41-81CB-4185BDE2A795}"/>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208061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302F-1F2D-B444-B55A-C4F3C5F78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3F27F-A93E-5F4D-A56A-2D1A7D97426E}"/>
              </a:ext>
            </a:extLst>
          </p:cNvPr>
          <p:cNvSpPr>
            <a:spLocks noGrp="1"/>
          </p:cNvSpPr>
          <p:nvPr>
            <p:ph idx="1"/>
          </p:nvPr>
        </p:nvSpPr>
        <p:spPr>
          <a:xfrm>
            <a:off x="838200" y="1825625"/>
            <a:ext cx="10515600" cy="4895850"/>
          </a:xfrm>
        </p:spPr>
        <p:txBody>
          <a:bodyPr/>
          <a:lstStyle>
            <a:lvl1pPr marL="228600" indent="-228600">
              <a:buClr>
                <a:srgbClr val="751F1C"/>
              </a:buClr>
              <a:buFont typeface="Wingdings" pitchFamily="2" charset="2"/>
              <a:buChar char="q"/>
              <a:defRPr/>
            </a:lvl1pPr>
            <a:lvl2pPr marL="685800" indent="-228600">
              <a:buClr>
                <a:srgbClr val="751F1C"/>
              </a:buClr>
              <a:buFont typeface="Wingdings" pitchFamily="2" charset="2"/>
              <a:buChar char="Ø"/>
              <a:defRPr/>
            </a:lvl2pPr>
            <a:lvl3pPr marL="1143000" indent="-228600">
              <a:buClr>
                <a:srgbClr val="751F1C"/>
              </a:buClr>
              <a:buFont typeface="Wingdings" pitchFamily="2" charset="2"/>
              <a:buChar char="§"/>
              <a:defRPr/>
            </a:lvl3pPr>
            <a:lvl4pPr>
              <a:buClr>
                <a:srgbClr val="751F1C"/>
              </a:buClr>
              <a:defRPr/>
            </a:lvl4pPr>
            <a:lvl5pPr>
              <a:buClr>
                <a:srgbClr val="751F1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A6111E-CDCA-8A48-9E4F-8E5C4713BDC9}"/>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6" name="Slide Number Placeholder 5">
            <a:extLst>
              <a:ext uri="{FF2B5EF4-FFF2-40B4-BE49-F238E27FC236}">
                <a16:creationId xmlns:a16="http://schemas.microsoft.com/office/drawing/2014/main" id="{98313A7B-5F0D-4D4D-A4B4-A06C125AD502}"/>
              </a:ext>
            </a:extLst>
          </p:cNvPr>
          <p:cNvSpPr>
            <a:spLocks noGrp="1"/>
          </p:cNvSpPr>
          <p:nvPr>
            <p:ph type="sldNum" sz="quarter" idx="12"/>
          </p:nvPr>
        </p:nvSpPr>
        <p:spPr/>
        <p:txBody>
          <a:bodyPr/>
          <a:lstStyle/>
          <a:p>
            <a:fld id="{A5280ACD-903C-4018-B25B-F72707F86F9D}" type="slidenum">
              <a:rPr lang="en-US" smtClean="0"/>
              <a:t>‹#›</a:t>
            </a:fld>
            <a:endParaRPr lang="en-US"/>
          </a:p>
        </p:txBody>
      </p:sp>
      <p:sp>
        <p:nvSpPr>
          <p:cNvPr id="7" name="Rectangle 6">
            <a:extLst>
              <a:ext uri="{FF2B5EF4-FFF2-40B4-BE49-F238E27FC236}">
                <a16:creationId xmlns:a16="http://schemas.microsoft.com/office/drawing/2014/main" id="{22FA7A1E-BB98-BA4F-A384-E8137C5DE3C4}"/>
              </a:ext>
            </a:extLst>
          </p:cNvPr>
          <p:cNvSpPr/>
          <p:nvPr/>
        </p:nvSpPr>
        <p:spPr>
          <a:xfrm>
            <a:off x="838200" y="365125"/>
            <a:ext cx="10515600" cy="178572"/>
          </a:xfrm>
          <a:prstGeom prst="rect">
            <a:avLst/>
          </a:prstGeom>
          <a:solidFill>
            <a:srgbClr val="751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001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FB0A-3DB3-A345-8219-B9F6A9BEBD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06411F-41B2-6C48-AEAE-739BFA0B0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42461-54E1-6D46-BF93-16AF14599A2A}"/>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5" name="Footer Placeholder 4">
            <a:extLst>
              <a:ext uri="{FF2B5EF4-FFF2-40B4-BE49-F238E27FC236}">
                <a16:creationId xmlns:a16="http://schemas.microsoft.com/office/drawing/2014/main" id="{ED2B9FC0-1363-5C49-95B8-D929F1D58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E236B-134F-2D4A-A8EE-1AB7716087B5}"/>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105010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0E46-5FB9-D54A-A84B-C2E808F19A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65E903-D205-FE44-AFD4-CC6488ABEB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7CC95-2BD1-7846-BA8B-97AEE5931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B6A5F7-1AF4-814F-8923-481A41578CAE}"/>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6" name="Footer Placeholder 5">
            <a:extLst>
              <a:ext uri="{FF2B5EF4-FFF2-40B4-BE49-F238E27FC236}">
                <a16:creationId xmlns:a16="http://schemas.microsoft.com/office/drawing/2014/main" id="{7BC7A40A-2F2B-974A-AE7F-0A87A06D3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1A5CD-B1E3-5B48-A31B-01F28C2C000F}"/>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285923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F3A7-41ED-9647-BE17-414DBD1B6E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4396B-9CAE-1F4F-847C-3288D7154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7488D-3628-DE4C-B7DE-20FB932AB2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3BD86-7421-2A48-9E0C-66FD535F2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96888-D23C-794B-80C0-857A859C41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1AC07E-EBF4-D445-9566-2243B94CDDA4}"/>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8" name="Footer Placeholder 7">
            <a:extLst>
              <a:ext uri="{FF2B5EF4-FFF2-40B4-BE49-F238E27FC236}">
                <a16:creationId xmlns:a16="http://schemas.microsoft.com/office/drawing/2014/main" id="{CA584534-286B-904C-BAFA-9A52EFE774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55E670-3727-FC4D-B4D4-98EC3A19EEC4}"/>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366553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7FA2-1C3C-9343-92D7-79C4B67FD1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71575-3DCB-CE46-A2C2-9C3A61D80B62}"/>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4" name="Footer Placeholder 3">
            <a:extLst>
              <a:ext uri="{FF2B5EF4-FFF2-40B4-BE49-F238E27FC236}">
                <a16:creationId xmlns:a16="http://schemas.microsoft.com/office/drawing/2014/main" id="{0B18BB28-0374-1E4F-A7F5-5025E3F35F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2AA72F-893E-0648-B7C9-0BD8B4760194}"/>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178582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12482-2FDF-9B4F-8A5B-856E6A247517}"/>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3" name="Footer Placeholder 2">
            <a:extLst>
              <a:ext uri="{FF2B5EF4-FFF2-40B4-BE49-F238E27FC236}">
                <a16:creationId xmlns:a16="http://schemas.microsoft.com/office/drawing/2014/main" id="{BB070C3A-5E05-3440-BA03-3B8D486A9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B9481-276E-454B-91C5-5F966916917C}"/>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316068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C88E-401E-A641-AB5F-46850AAD5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A1F259-08BD-6749-AAE9-40552F85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B348D-083C-D14B-9355-CB6846E45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574DF-2974-094A-9235-E60900E6A34E}"/>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6" name="Footer Placeholder 5">
            <a:extLst>
              <a:ext uri="{FF2B5EF4-FFF2-40B4-BE49-F238E27FC236}">
                <a16:creationId xmlns:a16="http://schemas.microsoft.com/office/drawing/2014/main" id="{0DEC1D92-8C0D-184B-A3EC-0A1F2DC8E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64B88-CE34-E74B-9539-6BF57D0BC1D3}"/>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126104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96E4-8440-9640-8587-4336F34E7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627953-0506-4A49-B74D-FF283697A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9273257-CCDC-2B4A-8EAA-8F439A857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AE1DD-6ED4-8848-B4FC-3F1B05408C89}"/>
              </a:ext>
            </a:extLst>
          </p:cNvPr>
          <p:cNvSpPr>
            <a:spLocks noGrp="1"/>
          </p:cNvSpPr>
          <p:nvPr>
            <p:ph type="dt" sz="half" idx="10"/>
          </p:nvPr>
        </p:nvSpPr>
        <p:spPr/>
        <p:txBody>
          <a:bodyPr/>
          <a:lstStyle/>
          <a:p>
            <a:fld id="{3137CF7A-7AB0-4A6A-BCEC-2140EA045EAD}" type="datetimeFigureOut">
              <a:rPr lang="en-US" smtClean="0"/>
              <a:t>10/20/2021</a:t>
            </a:fld>
            <a:endParaRPr lang="en-US"/>
          </a:p>
        </p:txBody>
      </p:sp>
      <p:sp>
        <p:nvSpPr>
          <p:cNvPr id="6" name="Footer Placeholder 5">
            <a:extLst>
              <a:ext uri="{FF2B5EF4-FFF2-40B4-BE49-F238E27FC236}">
                <a16:creationId xmlns:a16="http://schemas.microsoft.com/office/drawing/2014/main" id="{2A112C85-25D2-F84A-93AF-2096AC720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95BE9-A449-FE48-80C3-F628DFD1863F}"/>
              </a:ext>
            </a:extLst>
          </p:cNvPr>
          <p:cNvSpPr>
            <a:spLocks noGrp="1"/>
          </p:cNvSpPr>
          <p:nvPr>
            <p:ph type="sldNum" sz="quarter" idx="12"/>
          </p:nvPr>
        </p:nvSpPr>
        <p:spPr/>
        <p:txBody>
          <a:bodyPr/>
          <a:lstStyle/>
          <a:p>
            <a:fld id="{A5280ACD-903C-4018-B25B-F72707F86F9D}" type="slidenum">
              <a:rPr lang="en-US" smtClean="0"/>
              <a:t>‹#›</a:t>
            </a:fld>
            <a:endParaRPr lang="en-US"/>
          </a:p>
        </p:txBody>
      </p:sp>
    </p:spTree>
    <p:extLst>
      <p:ext uri="{BB962C8B-B14F-4D97-AF65-F5344CB8AC3E}">
        <p14:creationId xmlns:p14="http://schemas.microsoft.com/office/powerpoint/2010/main" val="241710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363FAC-3948-4045-A622-D3E6711AD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BDCE7-7668-0541-B5C2-982FAF9B9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F9D35-7B43-CB43-BB2B-2A28B469EA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7CF7A-7AB0-4A6A-BCEC-2140EA045EAD}" type="datetimeFigureOut">
              <a:rPr lang="en-US" smtClean="0"/>
              <a:t>10/20/2021</a:t>
            </a:fld>
            <a:endParaRPr lang="en-US"/>
          </a:p>
        </p:txBody>
      </p:sp>
      <p:sp>
        <p:nvSpPr>
          <p:cNvPr id="5" name="Footer Placeholder 4">
            <a:extLst>
              <a:ext uri="{FF2B5EF4-FFF2-40B4-BE49-F238E27FC236}">
                <a16:creationId xmlns:a16="http://schemas.microsoft.com/office/drawing/2014/main" id="{58B45A10-1710-E346-8043-8C09C0232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948019-EBED-594E-8C9E-EAF1B5AEFD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80ACD-903C-4018-B25B-F72707F86F9D}" type="slidenum">
              <a:rPr lang="en-US" smtClean="0"/>
              <a:t>‹#›</a:t>
            </a:fld>
            <a:endParaRPr lang="en-US"/>
          </a:p>
        </p:txBody>
      </p:sp>
    </p:spTree>
    <p:extLst>
      <p:ext uri="{BB962C8B-B14F-4D97-AF65-F5344CB8AC3E}">
        <p14:creationId xmlns:p14="http://schemas.microsoft.com/office/powerpoint/2010/main" val="1926365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al.archives-ouvertes.fr/hal-00542673v2/document" TargetMode="External"/><Relationship Id="rId2" Type="http://schemas.openxmlformats.org/officeDocument/2006/relationships/hyperlink" Target="https://arxiv.org/pdf/1805.0961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23F0-CFC4-4EB6-8116-137F1246DB4E}"/>
              </a:ext>
            </a:extLst>
          </p:cNvPr>
          <p:cNvSpPr>
            <a:spLocks noGrp="1"/>
          </p:cNvSpPr>
          <p:nvPr>
            <p:ph type="ctrTitle"/>
          </p:nvPr>
        </p:nvSpPr>
        <p:spPr/>
        <p:txBody>
          <a:bodyPr>
            <a:normAutofit fontScale="90000"/>
          </a:bodyPr>
          <a:lstStyle/>
          <a:p>
            <a:r>
              <a:rPr lang="en-US" dirty="0"/>
              <a:t>CSSE 490</a:t>
            </a:r>
            <a:br>
              <a:rPr lang="en-US" dirty="0"/>
            </a:br>
            <a:r>
              <a:rPr lang="en-US" dirty="0"/>
              <a:t>Deep Reinforcement Learning</a:t>
            </a:r>
          </a:p>
        </p:txBody>
      </p:sp>
      <p:sp>
        <p:nvSpPr>
          <p:cNvPr id="3" name="Subtitle 2">
            <a:extLst>
              <a:ext uri="{FF2B5EF4-FFF2-40B4-BE49-F238E27FC236}">
                <a16:creationId xmlns:a16="http://schemas.microsoft.com/office/drawing/2014/main" id="{29619F92-E7FD-4F05-B0F7-1A0E3046D0BC}"/>
              </a:ext>
            </a:extLst>
          </p:cNvPr>
          <p:cNvSpPr>
            <a:spLocks noGrp="1"/>
          </p:cNvSpPr>
          <p:nvPr>
            <p:ph type="subTitle" idx="1"/>
          </p:nvPr>
        </p:nvSpPr>
        <p:spPr/>
        <p:txBody>
          <a:bodyPr/>
          <a:lstStyle/>
          <a:p>
            <a:r>
              <a:rPr lang="en-US" dirty="0"/>
              <a:t>AlphaGo</a:t>
            </a:r>
          </a:p>
        </p:txBody>
      </p:sp>
      <p:sp>
        <p:nvSpPr>
          <p:cNvPr id="4" name="Rectangle 3">
            <a:extLst>
              <a:ext uri="{FF2B5EF4-FFF2-40B4-BE49-F238E27FC236}">
                <a16:creationId xmlns:a16="http://schemas.microsoft.com/office/drawing/2014/main" id="{3B67A168-1180-AA4F-A1FB-A3E3A0607FE0}"/>
              </a:ext>
            </a:extLst>
          </p:cNvPr>
          <p:cNvSpPr/>
          <p:nvPr/>
        </p:nvSpPr>
        <p:spPr>
          <a:xfrm>
            <a:off x="6493476" y="5891872"/>
            <a:ext cx="5257416" cy="923330"/>
          </a:xfrm>
          <a:prstGeom prst="rect">
            <a:avLst/>
          </a:prstGeom>
        </p:spPr>
        <p:txBody>
          <a:bodyPr wrap="square">
            <a:spAutoFit/>
          </a:bodyPr>
          <a:lstStyle/>
          <a:p>
            <a:r>
              <a:rPr lang="en-US" i="1" dirty="0"/>
              <a:t>Image/Text partially captured from https://jonathan-hui.medium.com/alphago-how-it-works-technically-26ddcc085319</a:t>
            </a:r>
            <a:endParaRPr lang="en-US" dirty="0"/>
          </a:p>
        </p:txBody>
      </p:sp>
    </p:spTree>
    <p:extLst>
      <p:ext uri="{BB962C8B-B14F-4D97-AF65-F5344CB8AC3E}">
        <p14:creationId xmlns:p14="http://schemas.microsoft.com/office/powerpoint/2010/main" val="289712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E020-D3A1-4FC7-ADF7-224DD93C63A0}"/>
              </a:ext>
            </a:extLst>
          </p:cNvPr>
          <p:cNvSpPr>
            <a:spLocks noGrp="1"/>
          </p:cNvSpPr>
          <p:nvPr>
            <p:ph type="title"/>
          </p:nvPr>
        </p:nvSpPr>
        <p:spPr/>
        <p:txBody>
          <a:bodyPr/>
          <a:lstStyle/>
          <a:p>
            <a:r>
              <a:rPr lang="en-US" dirty="0"/>
              <a:t>MCTS - selection</a:t>
            </a:r>
          </a:p>
        </p:txBody>
      </p:sp>
      <p:pic>
        <p:nvPicPr>
          <p:cNvPr id="6" name="Content Placeholder 5">
            <a:extLst>
              <a:ext uri="{FF2B5EF4-FFF2-40B4-BE49-F238E27FC236}">
                <a16:creationId xmlns:a16="http://schemas.microsoft.com/office/drawing/2014/main" id="{EE1AD40C-59FC-47A9-B719-A407D39B2AC7}"/>
              </a:ext>
            </a:extLst>
          </p:cNvPr>
          <p:cNvPicPr>
            <a:picLocks noGrp="1" noChangeAspect="1"/>
          </p:cNvPicPr>
          <p:nvPr>
            <p:ph idx="1"/>
          </p:nvPr>
        </p:nvPicPr>
        <p:blipFill>
          <a:blip r:embed="rId2"/>
          <a:stretch>
            <a:fillRect/>
          </a:stretch>
        </p:blipFill>
        <p:spPr>
          <a:xfrm>
            <a:off x="261401" y="4932517"/>
            <a:ext cx="6739097" cy="1765152"/>
          </a:xfrm>
          <a:prstGeom prst="rect">
            <a:avLst/>
          </a:prstGeom>
        </p:spPr>
      </p:pic>
      <p:pic>
        <p:nvPicPr>
          <p:cNvPr id="4" name="Picture 3">
            <a:extLst>
              <a:ext uri="{FF2B5EF4-FFF2-40B4-BE49-F238E27FC236}">
                <a16:creationId xmlns:a16="http://schemas.microsoft.com/office/drawing/2014/main" id="{CF676212-89E8-4C22-9240-848E6395EFD7}"/>
              </a:ext>
            </a:extLst>
          </p:cNvPr>
          <p:cNvPicPr>
            <a:picLocks noChangeAspect="1"/>
          </p:cNvPicPr>
          <p:nvPr/>
        </p:nvPicPr>
        <p:blipFill>
          <a:blip r:embed="rId3"/>
          <a:stretch>
            <a:fillRect/>
          </a:stretch>
        </p:blipFill>
        <p:spPr>
          <a:xfrm>
            <a:off x="423174" y="1576522"/>
            <a:ext cx="6110034" cy="3137465"/>
          </a:xfrm>
          <a:prstGeom prst="rect">
            <a:avLst/>
          </a:prstGeom>
        </p:spPr>
      </p:pic>
      <p:pic>
        <p:nvPicPr>
          <p:cNvPr id="5" name="Picture 4">
            <a:extLst>
              <a:ext uri="{FF2B5EF4-FFF2-40B4-BE49-F238E27FC236}">
                <a16:creationId xmlns:a16="http://schemas.microsoft.com/office/drawing/2014/main" id="{D87805B2-3D16-4502-97A7-2E978347830F}"/>
              </a:ext>
            </a:extLst>
          </p:cNvPr>
          <p:cNvPicPr>
            <a:picLocks noChangeAspect="1"/>
          </p:cNvPicPr>
          <p:nvPr/>
        </p:nvPicPr>
        <p:blipFill>
          <a:blip r:embed="rId4"/>
          <a:stretch>
            <a:fillRect/>
          </a:stretch>
        </p:blipFill>
        <p:spPr>
          <a:xfrm>
            <a:off x="6423699" y="938037"/>
            <a:ext cx="4694875" cy="4304144"/>
          </a:xfrm>
          <a:prstGeom prst="rect">
            <a:avLst/>
          </a:prstGeom>
        </p:spPr>
      </p:pic>
    </p:spTree>
    <p:extLst>
      <p:ext uri="{BB962C8B-B14F-4D97-AF65-F5344CB8AC3E}">
        <p14:creationId xmlns:p14="http://schemas.microsoft.com/office/powerpoint/2010/main" val="268609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ED8E-8D3F-4A94-84B3-F30731100C2F}"/>
              </a:ext>
            </a:extLst>
          </p:cNvPr>
          <p:cNvSpPr>
            <a:spLocks noGrp="1"/>
          </p:cNvSpPr>
          <p:nvPr>
            <p:ph type="title"/>
          </p:nvPr>
        </p:nvSpPr>
        <p:spPr/>
        <p:txBody>
          <a:bodyPr/>
          <a:lstStyle/>
          <a:p>
            <a:r>
              <a:rPr lang="en-US" dirty="0"/>
              <a:t>MCTS - expansion</a:t>
            </a:r>
          </a:p>
        </p:txBody>
      </p:sp>
      <p:sp>
        <p:nvSpPr>
          <p:cNvPr id="3" name="Content Placeholder 2">
            <a:extLst>
              <a:ext uri="{FF2B5EF4-FFF2-40B4-BE49-F238E27FC236}">
                <a16:creationId xmlns:a16="http://schemas.microsoft.com/office/drawing/2014/main" id="{918EF0D5-8D8D-417C-97FB-0CA5B4CD6E78}"/>
              </a:ext>
            </a:extLst>
          </p:cNvPr>
          <p:cNvSpPr>
            <a:spLocks noGrp="1"/>
          </p:cNvSpPr>
          <p:nvPr>
            <p:ph idx="1"/>
          </p:nvPr>
        </p:nvSpPr>
        <p:spPr/>
        <p:txBody>
          <a:bodyPr/>
          <a:lstStyle/>
          <a:p>
            <a:r>
              <a:rPr lang="en-US" dirty="0"/>
              <a:t>we add more positions into the tree reflecting what moves (edges) we have tried.</a:t>
            </a:r>
          </a:p>
        </p:txBody>
      </p:sp>
      <p:pic>
        <p:nvPicPr>
          <p:cNvPr id="7" name="Picture 6">
            <a:extLst>
              <a:ext uri="{FF2B5EF4-FFF2-40B4-BE49-F238E27FC236}">
                <a16:creationId xmlns:a16="http://schemas.microsoft.com/office/drawing/2014/main" id="{10E2DBFD-FDB8-409A-94D3-C076E99B5A93}"/>
              </a:ext>
            </a:extLst>
          </p:cNvPr>
          <p:cNvPicPr>
            <a:picLocks noChangeAspect="1"/>
          </p:cNvPicPr>
          <p:nvPr/>
        </p:nvPicPr>
        <p:blipFill>
          <a:blip r:embed="rId2"/>
          <a:stretch>
            <a:fillRect/>
          </a:stretch>
        </p:blipFill>
        <p:spPr>
          <a:xfrm>
            <a:off x="3425931" y="2385542"/>
            <a:ext cx="7121650" cy="3549538"/>
          </a:xfrm>
          <a:prstGeom prst="rect">
            <a:avLst/>
          </a:prstGeom>
        </p:spPr>
      </p:pic>
      <p:pic>
        <p:nvPicPr>
          <p:cNvPr id="8" name="Picture 7">
            <a:extLst>
              <a:ext uri="{FF2B5EF4-FFF2-40B4-BE49-F238E27FC236}">
                <a16:creationId xmlns:a16="http://schemas.microsoft.com/office/drawing/2014/main" id="{160D056E-DB12-4F13-9C18-18FD524BFF7F}"/>
              </a:ext>
            </a:extLst>
          </p:cNvPr>
          <p:cNvPicPr>
            <a:picLocks noChangeAspect="1"/>
          </p:cNvPicPr>
          <p:nvPr/>
        </p:nvPicPr>
        <p:blipFill>
          <a:blip r:embed="rId3"/>
          <a:stretch>
            <a:fillRect/>
          </a:stretch>
        </p:blipFill>
        <p:spPr>
          <a:xfrm>
            <a:off x="5986808" y="5383141"/>
            <a:ext cx="1999895" cy="1109734"/>
          </a:xfrm>
          <a:prstGeom prst="rect">
            <a:avLst/>
          </a:prstGeom>
        </p:spPr>
      </p:pic>
    </p:spTree>
    <p:extLst>
      <p:ext uri="{BB962C8B-B14F-4D97-AF65-F5344CB8AC3E}">
        <p14:creationId xmlns:p14="http://schemas.microsoft.com/office/powerpoint/2010/main" val="156015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A71E-37DD-4534-BA98-632573690D95}"/>
              </a:ext>
            </a:extLst>
          </p:cNvPr>
          <p:cNvSpPr>
            <a:spLocks noGrp="1"/>
          </p:cNvSpPr>
          <p:nvPr>
            <p:ph type="title"/>
          </p:nvPr>
        </p:nvSpPr>
        <p:spPr/>
        <p:txBody>
          <a:bodyPr/>
          <a:lstStyle/>
          <a:p>
            <a:r>
              <a:rPr lang="en-US" dirty="0"/>
              <a:t>MCTS - evaluation</a:t>
            </a:r>
          </a:p>
        </p:txBody>
      </p:sp>
      <p:sp>
        <p:nvSpPr>
          <p:cNvPr id="3" name="Content Placeholder 2">
            <a:extLst>
              <a:ext uri="{FF2B5EF4-FFF2-40B4-BE49-F238E27FC236}">
                <a16:creationId xmlns:a16="http://schemas.microsoft.com/office/drawing/2014/main" id="{F845C862-6EB6-4413-A813-45CC55A85EEA}"/>
              </a:ext>
            </a:extLst>
          </p:cNvPr>
          <p:cNvSpPr>
            <a:spLocks noGrp="1"/>
          </p:cNvSpPr>
          <p:nvPr>
            <p:ph idx="1"/>
          </p:nvPr>
        </p:nvSpPr>
        <p:spPr>
          <a:xfrm>
            <a:off x="838200" y="1825625"/>
            <a:ext cx="7198297" cy="4895850"/>
          </a:xfrm>
        </p:spPr>
        <p:txBody>
          <a:bodyPr/>
          <a:lstStyle/>
          <a:p>
            <a:r>
              <a:rPr lang="en-US" dirty="0"/>
              <a:t>In this case, we use the rollout policy instead of the SL policy or the RL policy. Even it is lower in accuracy but it is 1500x faster. We need the speed to simulate many rollouts. To play the rest of the game, we sample moves using the rollout policy.</a:t>
            </a:r>
          </a:p>
        </p:txBody>
      </p:sp>
      <p:pic>
        <p:nvPicPr>
          <p:cNvPr id="5" name="Picture 4">
            <a:extLst>
              <a:ext uri="{FF2B5EF4-FFF2-40B4-BE49-F238E27FC236}">
                <a16:creationId xmlns:a16="http://schemas.microsoft.com/office/drawing/2014/main" id="{289D9E10-5577-49F6-A2FF-ED09B188A40D}"/>
              </a:ext>
            </a:extLst>
          </p:cNvPr>
          <p:cNvPicPr>
            <a:picLocks noChangeAspect="1"/>
          </p:cNvPicPr>
          <p:nvPr/>
        </p:nvPicPr>
        <p:blipFill>
          <a:blip r:embed="rId2"/>
          <a:stretch>
            <a:fillRect/>
          </a:stretch>
        </p:blipFill>
        <p:spPr>
          <a:xfrm>
            <a:off x="8148981" y="1626587"/>
            <a:ext cx="3095648" cy="3843366"/>
          </a:xfrm>
          <a:prstGeom prst="rect">
            <a:avLst/>
          </a:prstGeom>
        </p:spPr>
      </p:pic>
      <p:pic>
        <p:nvPicPr>
          <p:cNvPr id="6" name="Picture 5">
            <a:extLst>
              <a:ext uri="{FF2B5EF4-FFF2-40B4-BE49-F238E27FC236}">
                <a16:creationId xmlns:a16="http://schemas.microsoft.com/office/drawing/2014/main" id="{A4AF81CD-ADD7-4AF8-9AB2-13232893F3C0}"/>
              </a:ext>
            </a:extLst>
          </p:cNvPr>
          <p:cNvPicPr>
            <a:picLocks noChangeAspect="1"/>
          </p:cNvPicPr>
          <p:nvPr/>
        </p:nvPicPr>
        <p:blipFill>
          <a:blip r:embed="rId3"/>
          <a:stretch>
            <a:fillRect/>
          </a:stretch>
        </p:blipFill>
        <p:spPr>
          <a:xfrm>
            <a:off x="3006725" y="4280272"/>
            <a:ext cx="3781486" cy="1189681"/>
          </a:xfrm>
          <a:prstGeom prst="rect">
            <a:avLst/>
          </a:prstGeom>
        </p:spPr>
      </p:pic>
    </p:spTree>
    <p:extLst>
      <p:ext uri="{BB962C8B-B14F-4D97-AF65-F5344CB8AC3E}">
        <p14:creationId xmlns:p14="http://schemas.microsoft.com/office/powerpoint/2010/main" val="241210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9D5A-85E9-4B31-8A21-55A140E27129}"/>
              </a:ext>
            </a:extLst>
          </p:cNvPr>
          <p:cNvSpPr>
            <a:spLocks noGrp="1"/>
          </p:cNvSpPr>
          <p:nvPr>
            <p:ph type="title"/>
          </p:nvPr>
        </p:nvSpPr>
        <p:spPr/>
        <p:txBody>
          <a:bodyPr/>
          <a:lstStyle/>
          <a:p>
            <a:r>
              <a:rPr lang="en-US" dirty="0"/>
              <a:t>MCTS – back up</a:t>
            </a:r>
          </a:p>
        </p:txBody>
      </p:sp>
      <p:pic>
        <p:nvPicPr>
          <p:cNvPr id="5" name="Content Placeholder 4">
            <a:extLst>
              <a:ext uri="{FF2B5EF4-FFF2-40B4-BE49-F238E27FC236}">
                <a16:creationId xmlns:a16="http://schemas.microsoft.com/office/drawing/2014/main" id="{395F7D79-D6D9-4858-9210-8619D57444A6}"/>
              </a:ext>
            </a:extLst>
          </p:cNvPr>
          <p:cNvPicPr>
            <a:picLocks noGrp="1" noChangeAspect="1"/>
          </p:cNvPicPr>
          <p:nvPr>
            <p:ph idx="1"/>
          </p:nvPr>
        </p:nvPicPr>
        <p:blipFill>
          <a:blip r:embed="rId2"/>
          <a:stretch>
            <a:fillRect/>
          </a:stretch>
        </p:blipFill>
        <p:spPr>
          <a:xfrm>
            <a:off x="6014222" y="3559347"/>
            <a:ext cx="4317576" cy="2409810"/>
          </a:xfrm>
          <a:prstGeom prst="rect">
            <a:avLst/>
          </a:prstGeom>
        </p:spPr>
      </p:pic>
      <p:pic>
        <p:nvPicPr>
          <p:cNvPr id="4" name="Picture 3">
            <a:extLst>
              <a:ext uri="{FF2B5EF4-FFF2-40B4-BE49-F238E27FC236}">
                <a16:creationId xmlns:a16="http://schemas.microsoft.com/office/drawing/2014/main" id="{46BAC60E-7F3E-4419-A5B1-8BD782E6CEA8}"/>
              </a:ext>
            </a:extLst>
          </p:cNvPr>
          <p:cNvPicPr>
            <a:picLocks noChangeAspect="1"/>
          </p:cNvPicPr>
          <p:nvPr/>
        </p:nvPicPr>
        <p:blipFill>
          <a:blip r:embed="rId3"/>
          <a:stretch>
            <a:fillRect/>
          </a:stretch>
        </p:blipFill>
        <p:spPr>
          <a:xfrm>
            <a:off x="1014502" y="1491905"/>
            <a:ext cx="3881466" cy="4033867"/>
          </a:xfrm>
          <a:prstGeom prst="rect">
            <a:avLst/>
          </a:prstGeom>
        </p:spPr>
      </p:pic>
    </p:spTree>
    <p:extLst>
      <p:ext uri="{BB962C8B-B14F-4D97-AF65-F5344CB8AC3E}">
        <p14:creationId xmlns:p14="http://schemas.microsoft.com/office/powerpoint/2010/main" val="198202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9A36-E0AA-46D9-9A94-6DE652494568}"/>
              </a:ext>
            </a:extLst>
          </p:cNvPr>
          <p:cNvSpPr>
            <a:spLocks noGrp="1"/>
          </p:cNvSpPr>
          <p:nvPr>
            <p:ph type="title"/>
          </p:nvPr>
        </p:nvSpPr>
        <p:spPr/>
        <p:txBody>
          <a:bodyPr/>
          <a:lstStyle/>
          <a:p>
            <a:r>
              <a:rPr lang="en-US" dirty="0"/>
              <a:t>How many MCTS?</a:t>
            </a:r>
          </a:p>
        </p:txBody>
      </p:sp>
      <p:sp>
        <p:nvSpPr>
          <p:cNvPr id="3" name="Content Placeholder 2">
            <a:extLst>
              <a:ext uri="{FF2B5EF4-FFF2-40B4-BE49-F238E27FC236}">
                <a16:creationId xmlns:a16="http://schemas.microsoft.com/office/drawing/2014/main" id="{EE25A0D5-0DCB-4890-A91C-1425FEEA78CF}"/>
              </a:ext>
            </a:extLst>
          </p:cNvPr>
          <p:cNvSpPr>
            <a:spLocks noGrp="1"/>
          </p:cNvSpPr>
          <p:nvPr>
            <p:ph idx="1"/>
          </p:nvPr>
        </p:nvSpPr>
        <p:spPr/>
        <p:txBody>
          <a:bodyPr/>
          <a:lstStyle/>
          <a:p>
            <a:r>
              <a:rPr lang="en-US" dirty="0"/>
              <a:t>To make a move in Alpha-Go Zero, 1,600 searches will be computed.</a:t>
            </a:r>
          </a:p>
        </p:txBody>
      </p:sp>
      <p:pic>
        <p:nvPicPr>
          <p:cNvPr id="4" name="Picture 3">
            <a:extLst>
              <a:ext uri="{FF2B5EF4-FFF2-40B4-BE49-F238E27FC236}">
                <a16:creationId xmlns:a16="http://schemas.microsoft.com/office/drawing/2014/main" id="{93EE30E5-AA73-47C3-B872-98D558A25442}"/>
              </a:ext>
            </a:extLst>
          </p:cNvPr>
          <p:cNvPicPr>
            <a:picLocks noChangeAspect="1"/>
          </p:cNvPicPr>
          <p:nvPr/>
        </p:nvPicPr>
        <p:blipFill>
          <a:blip r:embed="rId2"/>
          <a:stretch>
            <a:fillRect/>
          </a:stretch>
        </p:blipFill>
        <p:spPr>
          <a:xfrm>
            <a:off x="3021495" y="2479225"/>
            <a:ext cx="4980399" cy="3902289"/>
          </a:xfrm>
          <a:prstGeom prst="rect">
            <a:avLst/>
          </a:prstGeom>
        </p:spPr>
      </p:pic>
    </p:spTree>
    <p:extLst>
      <p:ext uri="{BB962C8B-B14F-4D97-AF65-F5344CB8AC3E}">
        <p14:creationId xmlns:p14="http://schemas.microsoft.com/office/powerpoint/2010/main" val="192985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D9A4-A2AE-4F98-97FF-D7154438049D}"/>
              </a:ext>
            </a:extLst>
          </p:cNvPr>
          <p:cNvSpPr>
            <a:spLocks noGrp="1"/>
          </p:cNvSpPr>
          <p:nvPr>
            <p:ph type="title"/>
          </p:nvPr>
        </p:nvSpPr>
        <p:spPr/>
        <p:txBody>
          <a:bodyPr/>
          <a:lstStyle/>
          <a:p>
            <a:r>
              <a:rPr lang="en-US" dirty="0"/>
              <a:t>MCTS is the soul of AlphaGo/Zero</a:t>
            </a:r>
          </a:p>
        </p:txBody>
      </p:sp>
      <p:sp>
        <p:nvSpPr>
          <p:cNvPr id="3" name="Content Placeholder 2">
            <a:extLst>
              <a:ext uri="{FF2B5EF4-FFF2-40B4-BE49-F238E27FC236}">
                <a16:creationId xmlns:a16="http://schemas.microsoft.com/office/drawing/2014/main" id="{7686B161-0FB7-47F5-BB40-3027D999E8D7}"/>
              </a:ext>
            </a:extLst>
          </p:cNvPr>
          <p:cNvSpPr>
            <a:spLocks noGrp="1"/>
          </p:cNvSpPr>
          <p:nvPr>
            <p:ph idx="1"/>
          </p:nvPr>
        </p:nvSpPr>
        <p:spPr/>
        <p:txBody>
          <a:bodyPr/>
          <a:lstStyle/>
          <a:p>
            <a:r>
              <a:rPr lang="en-US" dirty="0"/>
              <a:t>MCTS in continuous action spaces?</a:t>
            </a:r>
            <a:endParaRPr lang="en-US" dirty="0">
              <a:hlinkClick r:id="rId2"/>
            </a:endParaRPr>
          </a:p>
          <a:p>
            <a:pPr lvl="1"/>
            <a:r>
              <a:rPr lang="en-US" dirty="0">
                <a:hlinkClick r:id="rId3"/>
              </a:rPr>
              <a:t>Continuous Upper Confidence Trees</a:t>
            </a:r>
            <a:endParaRPr lang="en-US" dirty="0"/>
          </a:p>
          <a:p>
            <a:pPr lvl="1"/>
            <a:r>
              <a:rPr lang="en-US" dirty="0">
                <a:hlinkClick r:id="rId2"/>
              </a:rPr>
              <a:t>A0C: Alpha Zero in Continuous Action Space</a:t>
            </a:r>
            <a:endParaRPr lang="en-US" dirty="0"/>
          </a:p>
        </p:txBody>
      </p:sp>
    </p:spTree>
    <p:extLst>
      <p:ext uri="{BB962C8B-B14F-4D97-AF65-F5344CB8AC3E}">
        <p14:creationId xmlns:p14="http://schemas.microsoft.com/office/powerpoint/2010/main" val="374628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51FD-F1B7-4735-A8EE-69FAACA85E59}"/>
              </a:ext>
            </a:extLst>
          </p:cNvPr>
          <p:cNvSpPr>
            <a:spLocks noGrp="1"/>
          </p:cNvSpPr>
          <p:nvPr>
            <p:ph type="title"/>
          </p:nvPr>
        </p:nvSpPr>
        <p:spPr/>
        <p:txBody>
          <a:bodyPr/>
          <a:lstStyle/>
          <a:p>
            <a:r>
              <a:rPr lang="en-US" dirty="0"/>
              <a:t>AlphaGo Overview</a:t>
            </a:r>
          </a:p>
        </p:txBody>
      </p:sp>
      <p:sp>
        <p:nvSpPr>
          <p:cNvPr id="3" name="Content Placeholder 2">
            <a:extLst>
              <a:ext uri="{FF2B5EF4-FFF2-40B4-BE49-F238E27FC236}">
                <a16:creationId xmlns:a16="http://schemas.microsoft.com/office/drawing/2014/main" id="{9D382818-48CD-4707-928E-8966DF52AE80}"/>
              </a:ext>
            </a:extLst>
          </p:cNvPr>
          <p:cNvSpPr>
            <a:spLocks noGrp="1"/>
          </p:cNvSpPr>
          <p:nvPr>
            <p:ph idx="1"/>
          </p:nvPr>
        </p:nvSpPr>
        <p:spPr/>
        <p:txBody>
          <a:bodyPr/>
          <a:lstStyle/>
          <a:p>
            <a:r>
              <a:rPr lang="en-US" dirty="0"/>
              <a:t>Supervised Training</a:t>
            </a:r>
          </a:p>
          <a:p>
            <a:r>
              <a:rPr lang="en-US" dirty="0"/>
              <a:t>RL Training</a:t>
            </a:r>
          </a:p>
          <a:p>
            <a:r>
              <a:rPr lang="en-US" dirty="0"/>
              <a:t>MCTS</a:t>
            </a:r>
          </a:p>
        </p:txBody>
      </p:sp>
    </p:spTree>
    <p:extLst>
      <p:ext uri="{BB962C8B-B14F-4D97-AF65-F5344CB8AC3E}">
        <p14:creationId xmlns:p14="http://schemas.microsoft.com/office/powerpoint/2010/main" val="185111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C873-7DA6-4F05-922F-62895CD40F79}"/>
              </a:ext>
            </a:extLst>
          </p:cNvPr>
          <p:cNvSpPr>
            <a:spLocks noGrp="1"/>
          </p:cNvSpPr>
          <p:nvPr>
            <p:ph type="title"/>
          </p:nvPr>
        </p:nvSpPr>
        <p:spPr/>
        <p:txBody>
          <a:bodyPr/>
          <a:lstStyle/>
          <a:p>
            <a:r>
              <a:rPr lang="en-US" dirty="0"/>
              <a:t>Supervised Training</a:t>
            </a:r>
          </a:p>
        </p:txBody>
      </p:sp>
      <p:sp>
        <p:nvSpPr>
          <p:cNvPr id="3" name="Content Placeholder 2">
            <a:extLst>
              <a:ext uri="{FF2B5EF4-FFF2-40B4-BE49-F238E27FC236}">
                <a16:creationId xmlns:a16="http://schemas.microsoft.com/office/drawing/2014/main" id="{4D521F6E-3252-4F5F-B736-09F7FFB18EE7}"/>
              </a:ext>
            </a:extLst>
          </p:cNvPr>
          <p:cNvSpPr>
            <a:spLocks noGrp="1"/>
          </p:cNvSpPr>
          <p:nvPr>
            <p:ph idx="1"/>
          </p:nvPr>
        </p:nvSpPr>
        <p:spPr/>
        <p:txBody>
          <a:bodyPr/>
          <a:lstStyle/>
          <a:p>
            <a:r>
              <a:rPr lang="en-US" dirty="0"/>
              <a:t>Input 19x19x48</a:t>
            </a:r>
          </a:p>
          <a:p>
            <a:r>
              <a:rPr lang="en-US" dirty="0"/>
              <a:t>Output the probabilities of all possible moves</a:t>
            </a:r>
          </a:p>
        </p:txBody>
      </p:sp>
      <p:pic>
        <p:nvPicPr>
          <p:cNvPr id="5" name="Picture 4">
            <a:extLst>
              <a:ext uri="{FF2B5EF4-FFF2-40B4-BE49-F238E27FC236}">
                <a16:creationId xmlns:a16="http://schemas.microsoft.com/office/drawing/2014/main" id="{14AA09FA-91DD-470A-935C-4EAEDE3C8459}"/>
              </a:ext>
            </a:extLst>
          </p:cNvPr>
          <p:cNvPicPr>
            <a:picLocks noChangeAspect="1"/>
          </p:cNvPicPr>
          <p:nvPr/>
        </p:nvPicPr>
        <p:blipFill>
          <a:blip r:embed="rId2"/>
          <a:stretch>
            <a:fillRect/>
          </a:stretch>
        </p:blipFill>
        <p:spPr>
          <a:xfrm>
            <a:off x="7185610" y="2717307"/>
            <a:ext cx="3949146" cy="3665552"/>
          </a:xfrm>
          <a:prstGeom prst="rect">
            <a:avLst/>
          </a:prstGeom>
        </p:spPr>
      </p:pic>
      <p:pic>
        <p:nvPicPr>
          <p:cNvPr id="6" name="Picture 5">
            <a:extLst>
              <a:ext uri="{FF2B5EF4-FFF2-40B4-BE49-F238E27FC236}">
                <a16:creationId xmlns:a16="http://schemas.microsoft.com/office/drawing/2014/main" id="{AB2C4695-22DE-4626-9402-AB080F9BC8E0}"/>
              </a:ext>
            </a:extLst>
          </p:cNvPr>
          <p:cNvPicPr>
            <a:picLocks noChangeAspect="1"/>
          </p:cNvPicPr>
          <p:nvPr/>
        </p:nvPicPr>
        <p:blipFill>
          <a:blip r:embed="rId3"/>
          <a:stretch>
            <a:fillRect/>
          </a:stretch>
        </p:blipFill>
        <p:spPr>
          <a:xfrm>
            <a:off x="1084388" y="3048472"/>
            <a:ext cx="5882178" cy="3123167"/>
          </a:xfrm>
          <a:prstGeom prst="rect">
            <a:avLst/>
          </a:prstGeom>
        </p:spPr>
      </p:pic>
    </p:spTree>
    <p:extLst>
      <p:ext uri="{BB962C8B-B14F-4D97-AF65-F5344CB8AC3E}">
        <p14:creationId xmlns:p14="http://schemas.microsoft.com/office/powerpoint/2010/main" val="49150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1A6-1E8A-44FE-AB6F-810C6EAED93A}"/>
              </a:ext>
            </a:extLst>
          </p:cNvPr>
          <p:cNvSpPr>
            <a:spLocks noGrp="1"/>
          </p:cNvSpPr>
          <p:nvPr>
            <p:ph type="title"/>
          </p:nvPr>
        </p:nvSpPr>
        <p:spPr/>
        <p:txBody>
          <a:bodyPr/>
          <a:lstStyle/>
          <a:p>
            <a:r>
              <a:rPr lang="en-US" dirty="0"/>
              <a:t>SL Training</a:t>
            </a:r>
          </a:p>
        </p:txBody>
      </p:sp>
      <p:sp>
        <p:nvSpPr>
          <p:cNvPr id="3" name="Content Placeholder 2">
            <a:extLst>
              <a:ext uri="{FF2B5EF4-FFF2-40B4-BE49-F238E27FC236}">
                <a16:creationId xmlns:a16="http://schemas.microsoft.com/office/drawing/2014/main" id="{BBCA14AF-59D2-4CF2-9212-267F0A662605}"/>
              </a:ext>
            </a:extLst>
          </p:cNvPr>
          <p:cNvSpPr>
            <a:spLocks noGrp="1"/>
          </p:cNvSpPr>
          <p:nvPr>
            <p:ph idx="1"/>
          </p:nvPr>
        </p:nvSpPr>
        <p:spPr/>
        <p:txBody>
          <a:bodyPr/>
          <a:lstStyle/>
          <a:p>
            <a:r>
              <a:rPr lang="en-US" dirty="0"/>
              <a:t>To train the SL policy network, AlphaGo collects moves for 30 million board positions.</a:t>
            </a:r>
          </a:p>
          <a:p>
            <a:r>
              <a:rPr lang="en-US" dirty="0"/>
              <a:t>AlphaGo uses 50 GPUs to train the network and it takes 3 weeks. The SL policy network achieves a 57% accuracy. It sounds not too accurate but this policy network can beat an advanced amateur already.</a:t>
            </a:r>
          </a:p>
        </p:txBody>
      </p:sp>
    </p:spTree>
    <p:extLst>
      <p:ext uri="{BB962C8B-B14F-4D97-AF65-F5344CB8AC3E}">
        <p14:creationId xmlns:p14="http://schemas.microsoft.com/office/powerpoint/2010/main" val="419472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102B-08B5-4D19-A1A9-18A67E88DA4D}"/>
              </a:ext>
            </a:extLst>
          </p:cNvPr>
          <p:cNvSpPr>
            <a:spLocks noGrp="1"/>
          </p:cNvSpPr>
          <p:nvPr>
            <p:ph type="title"/>
          </p:nvPr>
        </p:nvSpPr>
        <p:spPr/>
        <p:txBody>
          <a:bodyPr/>
          <a:lstStyle/>
          <a:p>
            <a:r>
              <a:rPr lang="en-US" dirty="0"/>
              <a:t>Rollout Network</a:t>
            </a:r>
          </a:p>
        </p:txBody>
      </p:sp>
      <p:sp>
        <p:nvSpPr>
          <p:cNvPr id="3" name="Content Placeholder 2">
            <a:extLst>
              <a:ext uri="{FF2B5EF4-FFF2-40B4-BE49-F238E27FC236}">
                <a16:creationId xmlns:a16="http://schemas.microsoft.com/office/drawing/2014/main" id="{54ECB8A6-81C0-4F3C-88AB-B1B7A207BDDB}"/>
              </a:ext>
            </a:extLst>
          </p:cNvPr>
          <p:cNvSpPr>
            <a:spLocks noGrp="1"/>
          </p:cNvSpPr>
          <p:nvPr>
            <p:ph idx="1"/>
          </p:nvPr>
        </p:nvSpPr>
        <p:spPr/>
        <p:txBody>
          <a:bodyPr/>
          <a:lstStyle/>
          <a:p>
            <a:r>
              <a:rPr lang="en-US" dirty="0"/>
              <a:t> We create another policy called </a:t>
            </a:r>
            <a:r>
              <a:rPr lang="en-US" b="1" dirty="0"/>
              <a:t>rollout policy</a:t>
            </a:r>
            <a:r>
              <a:rPr lang="en-US" dirty="0"/>
              <a:t> </a:t>
            </a:r>
            <a:r>
              <a:rPr lang="en-US" b="1" dirty="0"/>
              <a:t>π</a:t>
            </a:r>
            <a:r>
              <a:rPr lang="en-US" dirty="0"/>
              <a:t> which use a more simple linear </a:t>
            </a:r>
            <a:r>
              <a:rPr lang="en-US" dirty="0" err="1"/>
              <a:t>softmax</a:t>
            </a:r>
            <a:r>
              <a:rPr lang="en-US" dirty="0"/>
              <a:t> classifier. It takes 2 </a:t>
            </a:r>
            <a:r>
              <a:rPr lang="en-US" dirty="0" err="1"/>
              <a:t>μs</a:t>
            </a:r>
            <a:r>
              <a:rPr lang="en-US" dirty="0"/>
              <a:t> to compute each move instead of the 3 </a:t>
            </a:r>
            <a:r>
              <a:rPr lang="en-US" dirty="0" err="1"/>
              <a:t>ms</a:t>
            </a:r>
            <a:r>
              <a:rPr lang="en-US" dirty="0"/>
              <a:t> in the SL policy network. This rollout policy has a lower 24.2% accuracy (compared to 55.7%) but it is 1500x faster.</a:t>
            </a:r>
          </a:p>
        </p:txBody>
      </p:sp>
      <p:pic>
        <p:nvPicPr>
          <p:cNvPr id="4" name="Picture 3">
            <a:extLst>
              <a:ext uri="{FF2B5EF4-FFF2-40B4-BE49-F238E27FC236}">
                <a16:creationId xmlns:a16="http://schemas.microsoft.com/office/drawing/2014/main" id="{0BC8F7FA-16A9-4AD2-94B8-330055991ED1}"/>
              </a:ext>
            </a:extLst>
          </p:cNvPr>
          <p:cNvPicPr>
            <a:picLocks noChangeAspect="1"/>
          </p:cNvPicPr>
          <p:nvPr/>
        </p:nvPicPr>
        <p:blipFill>
          <a:blip r:embed="rId2"/>
          <a:stretch>
            <a:fillRect/>
          </a:stretch>
        </p:blipFill>
        <p:spPr>
          <a:xfrm>
            <a:off x="1118862" y="3429000"/>
            <a:ext cx="2550097" cy="3039625"/>
          </a:xfrm>
          <a:prstGeom prst="rect">
            <a:avLst/>
          </a:prstGeom>
        </p:spPr>
      </p:pic>
      <p:pic>
        <p:nvPicPr>
          <p:cNvPr id="5" name="Picture 4">
            <a:extLst>
              <a:ext uri="{FF2B5EF4-FFF2-40B4-BE49-F238E27FC236}">
                <a16:creationId xmlns:a16="http://schemas.microsoft.com/office/drawing/2014/main" id="{B844757F-5342-4B17-BC21-CFC3AF59468A}"/>
              </a:ext>
            </a:extLst>
          </p:cNvPr>
          <p:cNvPicPr>
            <a:picLocks noChangeAspect="1"/>
          </p:cNvPicPr>
          <p:nvPr/>
        </p:nvPicPr>
        <p:blipFill>
          <a:blip r:embed="rId3"/>
          <a:stretch>
            <a:fillRect/>
          </a:stretch>
        </p:blipFill>
        <p:spPr>
          <a:xfrm>
            <a:off x="3847949" y="3562852"/>
            <a:ext cx="7225189" cy="2042818"/>
          </a:xfrm>
          <a:prstGeom prst="rect">
            <a:avLst/>
          </a:prstGeom>
        </p:spPr>
      </p:pic>
    </p:spTree>
    <p:extLst>
      <p:ext uri="{BB962C8B-B14F-4D97-AF65-F5344CB8AC3E}">
        <p14:creationId xmlns:p14="http://schemas.microsoft.com/office/powerpoint/2010/main" val="366612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102F-4A96-4DD4-89EB-ADD148B5500A}"/>
              </a:ext>
            </a:extLst>
          </p:cNvPr>
          <p:cNvSpPr>
            <a:spLocks noGrp="1"/>
          </p:cNvSpPr>
          <p:nvPr>
            <p:ph type="title"/>
          </p:nvPr>
        </p:nvSpPr>
        <p:spPr/>
        <p:txBody>
          <a:bodyPr/>
          <a:lstStyle/>
          <a:p>
            <a:r>
              <a:rPr lang="en-US" b="1" dirty="0"/>
              <a:t>Reinforcement learning (RL) of policy networks</a:t>
            </a:r>
            <a:endParaRPr lang="en-US" dirty="0"/>
          </a:p>
        </p:txBody>
      </p:sp>
      <p:sp>
        <p:nvSpPr>
          <p:cNvPr id="3" name="Content Placeholder 2">
            <a:extLst>
              <a:ext uri="{FF2B5EF4-FFF2-40B4-BE49-F238E27FC236}">
                <a16:creationId xmlns:a16="http://schemas.microsoft.com/office/drawing/2014/main" id="{6D831CE3-F3A6-48F8-9530-4A97C019D25E}"/>
              </a:ext>
            </a:extLst>
          </p:cNvPr>
          <p:cNvSpPr>
            <a:spLocks noGrp="1"/>
          </p:cNvSpPr>
          <p:nvPr>
            <p:ph idx="1"/>
          </p:nvPr>
        </p:nvSpPr>
        <p:spPr/>
        <p:txBody>
          <a:bodyPr/>
          <a:lstStyle/>
          <a:p>
            <a:r>
              <a:rPr lang="en-US" dirty="0"/>
              <a:t>First, we duplicate SL policy network and call it </a:t>
            </a:r>
            <a:r>
              <a:rPr lang="en-US" b="1" dirty="0"/>
              <a:t>RL policy network </a:t>
            </a:r>
            <a:r>
              <a:rPr lang="en-US" b="1" i="1" dirty="0"/>
              <a:t>ρ</a:t>
            </a:r>
            <a:r>
              <a:rPr lang="en-US" dirty="0"/>
              <a:t>. </a:t>
            </a:r>
          </a:p>
        </p:txBody>
      </p:sp>
      <p:pic>
        <p:nvPicPr>
          <p:cNvPr id="4" name="Picture 3">
            <a:extLst>
              <a:ext uri="{FF2B5EF4-FFF2-40B4-BE49-F238E27FC236}">
                <a16:creationId xmlns:a16="http://schemas.microsoft.com/office/drawing/2014/main" id="{9053A168-3FDD-4537-9539-75C3C561C10F}"/>
              </a:ext>
            </a:extLst>
          </p:cNvPr>
          <p:cNvPicPr>
            <a:picLocks noChangeAspect="1"/>
          </p:cNvPicPr>
          <p:nvPr/>
        </p:nvPicPr>
        <p:blipFill>
          <a:blip r:embed="rId2"/>
          <a:stretch>
            <a:fillRect/>
          </a:stretch>
        </p:blipFill>
        <p:spPr>
          <a:xfrm>
            <a:off x="2743090" y="2361392"/>
            <a:ext cx="5819818" cy="3824315"/>
          </a:xfrm>
          <a:prstGeom prst="rect">
            <a:avLst/>
          </a:prstGeom>
        </p:spPr>
      </p:pic>
    </p:spTree>
    <p:extLst>
      <p:ext uri="{BB962C8B-B14F-4D97-AF65-F5344CB8AC3E}">
        <p14:creationId xmlns:p14="http://schemas.microsoft.com/office/powerpoint/2010/main" val="339226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57AF-7768-4596-9030-F371A0B0A945}"/>
              </a:ext>
            </a:extLst>
          </p:cNvPr>
          <p:cNvSpPr>
            <a:spLocks noGrp="1"/>
          </p:cNvSpPr>
          <p:nvPr>
            <p:ph type="title"/>
          </p:nvPr>
        </p:nvSpPr>
        <p:spPr/>
        <p:txBody>
          <a:bodyPr/>
          <a:lstStyle/>
          <a:p>
            <a:r>
              <a:rPr lang="en-US" dirty="0"/>
              <a:t>Train RL networks and V networks</a:t>
            </a:r>
          </a:p>
        </p:txBody>
      </p:sp>
      <p:sp>
        <p:nvSpPr>
          <p:cNvPr id="3" name="Content Placeholder 2">
            <a:extLst>
              <a:ext uri="{FF2B5EF4-FFF2-40B4-BE49-F238E27FC236}">
                <a16:creationId xmlns:a16="http://schemas.microsoft.com/office/drawing/2014/main" id="{155EB2C5-6C7B-4518-818D-DD6774C6D65B}"/>
              </a:ext>
            </a:extLst>
          </p:cNvPr>
          <p:cNvSpPr>
            <a:spLocks noGrp="1"/>
          </p:cNvSpPr>
          <p:nvPr>
            <p:ph idx="1"/>
          </p:nvPr>
        </p:nvSpPr>
        <p:spPr/>
        <p:txBody>
          <a:bodyPr/>
          <a:lstStyle/>
          <a:p>
            <a:r>
              <a:rPr lang="en-US" dirty="0"/>
              <a:t>We start playing games using the new RL policy network. For our opponent, we randomly reuse one of the older RL policy networks. We don’t play each other with the same policy network because it will overfit the current policy. (i.e. it will memorize the moves rather than generalize it for different opponents.) </a:t>
            </a:r>
          </a:p>
          <a:p>
            <a:r>
              <a:rPr lang="en-US" dirty="0"/>
              <a:t>After training, we get </a:t>
            </a:r>
          </a:p>
        </p:txBody>
      </p:sp>
      <p:pic>
        <p:nvPicPr>
          <p:cNvPr id="5" name="Picture 4">
            <a:extLst>
              <a:ext uri="{FF2B5EF4-FFF2-40B4-BE49-F238E27FC236}">
                <a16:creationId xmlns:a16="http://schemas.microsoft.com/office/drawing/2014/main" id="{ADA98F9F-B44B-4531-80FF-657542AE119E}"/>
              </a:ext>
            </a:extLst>
          </p:cNvPr>
          <p:cNvPicPr>
            <a:picLocks noChangeAspect="1"/>
          </p:cNvPicPr>
          <p:nvPr/>
        </p:nvPicPr>
        <p:blipFill>
          <a:blip r:embed="rId2"/>
          <a:stretch>
            <a:fillRect/>
          </a:stretch>
        </p:blipFill>
        <p:spPr>
          <a:xfrm>
            <a:off x="4823229" y="3833664"/>
            <a:ext cx="1918340" cy="2946022"/>
          </a:xfrm>
          <a:prstGeom prst="rect">
            <a:avLst/>
          </a:prstGeom>
        </p:spPr>
      </p:pic>
    </p:spTree>
    <p:extLst>
      <p:ext uri="{BB962C8B-B14F-4D97-AF65-F5344CB8AC3E}">
        <p14:creationId xmlns:p14="http://schemas.microsoft.com/office/powerpoint/2010/main" val="44461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708E-23E3-4646-B321-AA73365C523C}"/>
              </a:ext>
            </a:extLst>
          </p:cNvPr>
          <p:cNvSpPr>
            <a:spLocks noGrp="1"/>
          </p:cNvSpPr>
          <p:nvPr>
            <p:ph type="title"/>
          </p:nvPr>
        </p:nvSpPr>
        <p:spPr/>
        <p:txBody>
          <a:bodyPr/>
          <a:lstStyle/>
          <a:p>
            <a:r>
              <a:rPr lang="en-US" dirty="0"/>
              <a:t>Another look at RL networks</a:t>
            </a:r>
          </a:p>
        </p:txBody>
      </p:sp>
      <p:pic>
        <p:nvPicPr>
          <p:cNvPr id="4" name="Content Placeholder 3">
            <a:extLst>
              <a:ext uri="{FF2B5EF4-FFF2-40B4-BE49-F238E27FC236}">
                <a16:creationId xmlns:a16="http://schemas.microsoft.com/office/drawing/2014/main" id="{E297A0BA-42B1-4316-B144-EF5C376094F1}"/>
              </a:ext>
            </a:extLst>
          </p:cNvPr>
          <p:cNvPicPr>
            <a:picLocks noGrp="1" noChangeAspect="1"/>
          </p:cNvPicPr>
          <p:nvPr>
            <p:ph idx="1"/>
          </p:nvPr>
        </p:nvPicPr>
        <p:blipFill>
          <a:blip r:embed="rId2"/>
          <a:stretch>
            <a:fillRect/>
          </a:stretch>
        </p:blipFill>
        <p:spPr>
          <a:xfrm>
            <a:off x="2638212" y="1799064"/>
            <a:ext cx="7114079" cy="3852041"/>
          </a:xfrm>
          <a:prstGeom prst="rect">
            <a:avLst/>
          </a:prstGeom>
        </p:spPr>
      </p:pic>
    </p:spTree>
    <p:extLst>
      <p:ext uri="{BB962C8B-B14F-4D97-AF65-F5344CB8AC3E}">
        <p14:creationId xmlns:p14="http://schemas.microsoft.com/office/powerpoint/2010/main" val="288322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358D-217B-43F7-9B61-46AF647064BC}"/>
              </a:ext>
            </a:extLst>
          </p:cNvPr>
          <p:cNvSpPr>
            <a:spLocks noGrp="1"/>
          </p:cNvSpPr>
          <p:nvPr>
            <p:ph type="title"/>
          </p:nvPr>
        </p:nvSpPr>
        <p:spPr/>
        <p:txBody>
          <a:bodyPr/>
          <a:lstStyle/>
          <a:p>
            <a:r>
              <a:rPr lang="en-US" b="1" dirty="0"/>
              <a:t>Monte Carlo Tree Search (MCTS)</a:t>
            </a:r>
            <a:endParaRPr lang="en-US" dirty="0"/>
          </a:p>
        </p:txBody>
      </p:sp>
      <p:sp>
        <p:nvSpPr>
          <p:cNvPr id="3" name="Content Placeholder 2">
            <a:extLst>
              <a:ext uri="{FF2B5EF4-FFF2-40B4-BE49-F238E27FC236}">
                <a16:creationId xmlns:a16="http://schemas.microsoft.com/office/drawing/2014/main" id="{1776028F-7269-477A-9543-8A90097EA6B7}"/>
              </a:ext>
            </a:extLst>
          </p:cNvPr>
          <p:cNvSpPr>
            <a:spLocks noGrp="1"/>
          </p:cNvSpPr>
          <p:nvPr>
            <p:ph idx="1"/>
          </p:nvPr>
        </p:nvSpPr>
        <p:spPr/>
        <p:txBody>
          <a:bodyPr/>
          <a:lstStyle/>
          <a:p>
            <a:r>
              <a:rPr lang="en-US" dirty="0"/>
              <a:t>This is used when actually playing games</a:t>
            </a:r>
          </a:p>
          <a:p>
            <a:r>
              <a:rPr lang="en-US" dirty="0"/>
              <a:t>Four stages:</a:t>
            </a:r>
          </a:p>
          <a:p>
            <a:pPr lvl="1"/>
            <a:r>
              <a:rPr lang="en-US" dirty="0"/>
              <a:t>Selection</a:t>
            </a:r>
          </a:p>
          <a:p>
            <a:pPr lvl="1"/>
            <a:r>
              <a:rPr lang="en-US" dirty="0"/>
              <a:t>Expansion</a:t>
            </a:r>
          </a:p>
          <a:p>
            <a:pPr lvl="1"/>
            <a:r>
              <a:rPr lang="en-US" dirty="0"/>
              <a:t>Evaluation</a:t>
            </a:r>
          </a:p>
          <a:p>
            <a:pPr lvl="1"/>
            <a:r>
              <a:rPr lang="en-US" dirty="0"/>
              <a:t>Backup</a:t>
            </a:r>
          </a:p>
        </p:txBody>
      </p:sp>
    </p:spTree>
    <p:extLst>
      <p:ext uri="{BB962C8B-B14F-4D97-AF65-F5344CB8AC3E}">
        <p14:creationId xmlns:p14="http://schemas.microsoft.com/office/powerpoint/2010/main" val="3217123646"/>
      </p:ext>
    </p:extLst>
  </p:cSld>
  <p:clrMapOvr>
    <a:masterClrMapping/>
  </p:clrMapOvr>
</p:sld>
</file>

<file path=ppt/theme/theme1.xml><?xml version="1.0" encoding="utf-8"?>
<a:theme xmlns:a="http://schemas.openxmlformats.org/drawingml/2006/main" name="rose_them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7972E471-24C6-5242-B939-B1FFEEF02895}" vid="{D522D31D-C344-5945-8521-07413D7E63CE}"/>
    </a:ext>
  </a:extLst>
</a:theme>
</file>

<file path=docProps/app.xml><?xml version="1.0" encoding="utf-8"?>
<Properties xmlns="http://schemas.openxmlformats.org/officeDocument/2006/extended-properties" xmlns:vt="http://schemas.openxmlformats.org/officeDocument/2006/docPropsVTypes">
  <Template>rose_themed</Template>
  <TotalTime>582</TotalTime>
  <Words>338</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rose_themed</vt:lpstr>
      <vt:lpstr>CSSE 490 Deep Reinforcement Learning</vt:lpstr>
      <vt:lpstr>AlphaGo Overview</vt:lpstr>
      <vt:lpstr>Supervised Training</vt:lpstr>
      <vt:lpstr>SL Training</vt:lpstr>
      <vt:lpstr>Rollout Network</vt:lpstr>
      <vt:lpstr>Reinforcement learning (RL) of policy networks</vt:lpstr>
      <vt:lpstr>Train RL networks and V networks</vt:lpstr>
      <vt:lpstr>Another look at RL networks</vt:lpstr>
      <vt:lpstr>Monte Carlo Tree Search (MCTS)</vt:lpstr>
      <vt:lpstr>MCTS - selection</vt:lpstr>
      <vt:lpstr>MCTS - expansion</vt:lpstr>
      <vt:lpstr>MCTS - evaluation</vt:lpstr>
      <vt:lpstr>MCTS – back up</vt:lpstr>
      <vt:lpstr>How many MCTS?</vt:lpstr>
      <vt:lpstr>MCTS is the soul of AlphaGo/Zero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CSSE 490 Deep Reinforcement Learning</dc:title>
  <dc:creator>Song, Lixing</dc:creator>
  <cp:lastModifiedBy>Song, Lixing</cp:lastModifiedBy>
  <cp:revision>50</cp:revision>
  <dcterms:created xsi:type="dcterms:W3CDTF">2020-08-03T20:37:02Z</dcterms:created>
  <dcterms:modified xsi:type="dcterms:W3CDTF">2021-10-20T18:53:31Z</dcterms:modified>
</cp:coreProperties>
</file>