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6" r:id="rId4"/>
    <p:sldId id="321" r:id="rId5"/>
    <p:sldId id="317" r:id="rId6"/>
    <p:sldId id="324" r:id="rId7"/>
    <p:sldId id="325" r:id="rId8"/>
    <p:sldId id="322" r:id="rId9"/>
    <p:sldId id="323" r:id="rId10"/>
    <p:sldId id="320" r:id="rId11"/>
    <p:sldId id="326" r:id="rId12"/>
    <p:sldId id="327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2"/>
  </p:normalViewPr>
  <p:slideViewPr>
    <p:cSldViewPr snapToGrid="0">
      <p:cViewPr varScale="1">
        <p:scale>
          <a:sx n="84" d="100"/>
          <a:sy n="84" d="100"/>
        </p:scale>
        <p:origin x="183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CF7A-7AB0-4A6A-BCEC-2140EA045E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deep-rl-bootcam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3F0-CFC4-4EB6-8116-137F1246D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CSSE 490</a:t>
            </a:r>
            <a:br>
              <a:rPr lang="en-US" dirty="0"/>
            </a:br>
            <a:r>
              <a:rPr lang="en-US" dirty="0"/>
              <a:t>Deep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9F92-E7FD-4F05-B0F7-1A0E3046D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Model-Based RL 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7A168-1180-AA4F-A1FB-A3E3A0607FE0}"/>
              </a:ext>
            </a:extLst>
          </p:cNvPr>
          <p:cNvSpPr/>
          <p:nvPr/>
        </p:nvSpPr>
        <p:spPr>
          <a:xfrm>
            <a:off x="6544591" y="6141770"/>
            <a:ext cx="5257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Slides are heavily adapted the slides from IERG 5350 and </a:t>
            </a:r>
            <a:r>
              <a:rPr lang="en-US" i="1" dirty="0">
                <a:hlinkClick r:id="rId2"/>
              </a:rPr>
              <a:t>Berkeley </a:t>
            </a:r>
            <a:r>
              <a:rPr lang="en-US" dirty="0">
                <a:hlinkClick r:id="rId2"/>
              </a:rPr>
              <a:t>Deep RL Bootcamp</a:t>
            </a:r>
            <a:r>
              <a:rPr lang="en-US" dirty="0"/>
              <a:t> and cs285@Berkeley</a:t>
            </a:r>
          </a:p>
        </p:txBody>
      </p:sp>
    </p:spTree>
    <p:extLst>
      <p:ext uri="{BB962C8B-B14F-4D97-AF65-F5344CB8AC3E}">
        <p14:creationId xmlns:p14="http://schemas.microsoft.com/office/powerpoint/2010/main" val="28971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D153-98E8-42D4-B450-C64868A0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challenges of Model-based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BB8E-18E7-47E0-8915-F67EC7B0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bias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4087A-33E2-4B82-9D8E-5AD32A90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5" y="2282483"/>
            <a:ext cx="8819394" cy="39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0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78EA-4CE1-4B8F-A339-013920DD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46FD-FD06-4E66-BE03-5DF6C725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model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659F0-E898-49EA-B343-E8524281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12" y="2288838"/>
            <a:ext cx="5618729" cy="39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E3AC-A358-45D0-8D0D-4F065669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Deep Reinforcement Learning in a Handful of Trials using Probabilistic Dynamics Models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48A5D5-0F0A-4B72-A660-C951B0F22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232" y="4789183"/>
            <a:ext cx="8301098" cy="709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B53AA-BB38-4786-99A9-BDA85EAA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94" y="1896954"/>
            <a:ext cx="5921373" cy="25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9251-959E-4473-9B1D-0F189B55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Bootstrap ensembles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C3DFD0-5954-4BF7-8E45-FB44A72F0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245" y="1926864"/>
            <a:ext cx="4252944" cy="42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44B-C5CC-4535-9573-6E930F07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25DC-539C-44FD-9C09-DF598D04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dirty="0"/>
              <a:t>Intro to model-based RL</a:t>
            </a:r>
          </a:p>
          <a:p>
            <a:r>
              <a:rPr lang="en-US" dirty="0"/>
              <a:t>LQR demo</a:t>
            </a:r>
          </a:p>
        </p:txBody>
      </p:sp>
    </p:spTree>
    <p:extLst>
      <p:ext uri="{BB962C8B-B14F-4D97-AF65-F5344CB8AC3E}">
        <p14:creationId xmlns:p14="http://schemas.microsoft.com/office/powerpoint/2010/main" val="27531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3F1B93D-3728-4CC4-8045-F1DA6FEE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7"/>
            <a:ext cx="10515600" cy="5091457"/>
          </a:xfrm>
        </p:spPr>
        <p:txBody>
          <a:bodyPr/>
          <a:lstStyle/>
          <a:p>
            <a:r>
              <a:rPr lang="en-US" dirty="0"/>
              <a:t>Usually a model M = (P, R) represents state transitions and rewards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the model, the problem of RL becomes a </a:t>
            </a:r>
            <a:r>
              <a:rPr lang="en-US" dirty="0">
                <a:solidFill>
                  <a:srgbClr val="FF0000"/>
                </a:solidFill>
              </a:rPr>
              <a:t>planning</a:t>
            </a:r>
            <a:r>
              <a:rPr lang="en-US" dirty="0"/>
              <a:t> problem.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D9265-79A6-4424-917C-53FC2989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model?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B4BF5-10A5-4CE2-BD20-1C5ADD11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40" y="2154463"/>
            <a:ext cx="6364576" cy="6215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03A69A-69EC-4ADC-A025-C62AA6946504}"/>
              </a:ext>
            </a:extLst>
          </p:cNvPr>
          <p:cNvCxnSpPr/>
          <p:nvPr/>
        </p:nvCxnSpPr>
        <p:spPr>
          <a:xfrm>
            <a:off x="4299384" y="2675046"/>
            <a:ext cx="266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61B1F8-D325-4247-BA29-F26B5BFDF73B}"/>
              </a:ext>
            </a:extLst>
          </p:cNvPr>
          <p:cNvCxnSpPr/>
          <p:nvPr/>
        </p:nvCxnSpPr>
        <p:spPr>
          <a:xfrm>
            <a:off x="4849349" y="2675046"/>
            <a:ext cx="266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774351-2E9C-4EB6-8FC8-0689111A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22" y="2955580"/>
            <a:ext cx="3524742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3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DF2F-AA6D-43BD-8D77-39EE805E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it is easy to access the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ED8D0-D0E0-4C97-991F-62C895D27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models: Game of Go: the rule of the game is the model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Physics models: Vehicle dynamics model and kinematics bicycle model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394FD-D7A3-43CE-8E81-A2B95648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5" y="2312056"/>
            <a:ext cx="4848534" cy="1885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8DAE65-1990-4279-A6A3-5191C9C2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90" y="4820122"/>
            <a:ext cx="3502492" cy="19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E8DE-9516-455F-9A76-CFB1A27F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Environment for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A191-FFC4-46D3-8D59-CA277F7C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is the computational process that takes a model as input and produces or improves a policy by interacting with the modeled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F4C03-A57F-4722-8589-F5D9FFB7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61" y="2873161"/>
            <a:ext cx="7116168" cy="65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BDB2D-54DD-4DB0-97C8-13A2605D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67" y="3462469"/>
            <a:ext cx="8479217" cy="33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0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D153-98E8-42D4-B450-C64868A0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Model-based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BB8E-18E7-47E0-8915-F67EC7B0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sample 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49EB7-67BB-43EE-89BC-0DBD7C66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06" y="2415916"/>
            <a:ext cx="10164594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0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3494-D303-4F85-82B6-0E79F222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76A8D-8AEA-4AA6-A774-0B1DFAAFA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control</a:t>
            </a:r>
          </a:p>
          <a:p>
            <a:pPr lvl="1"/>
            <a:r>
              <a:rPr lang="en-US" dirty="0"/>
              <a:t>Linear model -&gt; LQR (demo later), </a:t>
            </a:r>
            <a:r>
              <a:rPr lang="en-US" dirty="0" err="1"/>
              <a:t>Qudratic</a:t>
            </a:r>
            <a:r>
              <a:rPr lang="en-US" dirty="0"/>
              <a:t> programming </a:t>
            </a:r>
          </a:p>
          <a:p>
            <a:pPr lvl="1"/>
            <a:r>
              <a:rPr lang="en-US" dirty="0"/>
              <a:t>Nonlinear: </a:t>
            </a:r>
            <a:r>
              <a:rPr lang="en-US" dirty="0" err="1"/>
              <a:t>iLQR</a:t>
            </a:r>
            <a:r>
              <a:rPr lang="en-US" dirty="0"/>
              <a:t>, and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Model Prediction Control</a:t>
            </a:r>
          </a:p>
          <a:p>
            <a:pPr lvl="1"/>
            <a:r>
              <a:rPr lang="en-US" dirty="0"/>
              <a:t>Random </a:t>
            </a:r>
            <a:r>
              <a:rPr lang="en-US" dirty="0" err="1"/>
              <a:t>shoting</a:t>
            </a:r>
            <a:endParaRPr lang="en-US" dirty="0"/>
          </a:p>
          <a:p>
            <a:pPr lvl="1"/>
            <a:r>
              <a:rPr lang="en-US" dirty="0"/>
              <a:t>CEM</a:t>
            </a:r>
          </a:p>
        </p:txBody>
      </p:sp>
    </p:spTree>
    <p:extLst>
      <p:ext uri="{BB962C8B-B14F-4D97-AF65-F5344CB8AC3E}">
        <p14:creationId xmlns:p14="http://schemas.microsoft.com/office/powerpoint/2010/main" val="350139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9E72-D21C-F84D-835C-0A15142E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LQR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00AC-F617-E54B-89FA-67067526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636"/>
            <a:ext cx="10515600" cy="4895850"/>
          </a:xfrm>
        </p:spPr>
        <p:txBody>
          <a:bodyPr/>
          <a:lstStyle/>
          <a:p>
            <a:r>
              <a:rPr lang="en-US" dirty="0"/>
              <a:t>Goal of optimal control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E9ED8-560A-D34E-B8E3-CF64E053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08" y="1965835"/>
            <a:ext cx="5030916" cy="1985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59CE22-44D3-CD42-B9D3-D07338CE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4062458"/>
            <a:ext cx="7953632" cy="26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1BF3-C4EE-EA4D-953F-067AB5D3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784B88-50CB-9944-B200-1BD4DF4A7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60" y="749176"/>
            <a:ext cx="7006282" cy="5842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B094A-179B-D147-8580-99126BE3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270"/>
            <a:ext cx="12192000" cy="6646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B3AAC2-CA7C-1343-8DC4-4F5AA7FCEC6D}"/>
              </a:ext>
            </a:extLst>
          </p:cNvPr>
          <p:cNvSpPr txBox="1"/>
          <p:nvPr/>
        </p:nvSpPr>
        <p:spPr>
          <a:xfrm>
            <a:off x="4572000" y="5449329"/>
            <a:ext cx="25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844660965"/>
      </p:ext>
    </p:extLst>
  </p:cSld>
  <p:clrMapOvr>
    <a:masterClrMapping/>
  </p:clrMapOvr>
</p:sld>
</file>

<file path=ppt/theme/theme1.xml><?xml version="1.0" encoding="utf-8"?>
<a:theme xmlns:a="http://schemas.openxmlformats.org/drawingml/2006/main" name="rose_th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972E471-24C6-5242-B939-B1FFEEF02895}" vid="{D522D31D-C344-5945-8521-07413D7E63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rose_themed</Template>
  <TotalTime>277</TotalTime>
  <Words>196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rose_themed</vt:lpstr>
      <vt:lpstr>CSSE 490 Deep Reinforcement Learning</vt:lpstr>
      <vt:lpstr> Outline</vt:lpstr>
      <vt:lpstr>What is model?</vt:lpstr>
      <vt:lpstr>Sometimes it is easy to access the model </vt:lpstr>
      <vt:lpstr>Modeling the Environment for Planning</vt:lpstr>
      <vt:lpstr>Advantages of Model-based RL</vt:lpstr>
      <vt:lpstr>What to do with the model</vt:lpstr>
      <vt:lpstr>Example: LQR</vt:lpstr>
      <vt:lpstr>PowerPoint Presentation</vt:lpstr>
      <vt:lpstr>Typical challenges of Model-based RL</vt:lpstr>
      <vt:lpstr>A good solution</vt:lpstr>
      <vt:lpstr>Deep Reinforcement Learning in a Handful of Trials using Probabilistic Dynamics Models</vt:lpstr>
      <vt:lpstr>Bootstrap ensembles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490 Deep Reinforcement Learning</dc:title>
  <dc:creator>Song, Lixing</dc:creator>
  <cp:lastModifiedBy>Song, Lixing</cp:lastModifiedBy>
  <cp:revision>39</cp:revision>
  <dcterms:created xsi:type="dcterms:W3CDTF">2020-08-03T20:37:02Z</dcterms:created>
  <dcterms:modified xsi:type="dcterms:W3CDTF">2021-10-20T13:46:16Z</dcterms:modified>
</cp:coreProperties>
</file>