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1" r:id="rId4"/>
    <p:sldId id="269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6328E2-3CDB-495C-8864-EDADE857C384}">
          <p14:sldIdLst>
            <p14:sldId id="256"/>
            <p14:sldId id="257"/>
            <p14:sldId id="271"/>
            <p14:sldId id="269"/>
            <p14:sldId id="270"/>
            <p14:sldId id="272"/>
            <p14:sldId id="273"/>
            <p14:sldId id="274"/>
            <p14:sldId id="275"/>
            <p14:sldId id="276"/>
            <p14:sldId id="27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42D13-D5C6-406A-B782-EF3F371CCA30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34281A-E7B8-4E79-8E49-D25BD9D1F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204" y="1854658"/>
            <a:ext cx="4610945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22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1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3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8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4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7CF7A-7AB0-4A6A-BCEC-2140EA045EAD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80ACD-903C-4018-B25B-F72707F86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23F0-CFC4-4EB6-8116-137F1246D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CSSE 490</a:t>
            </a:r>
            <a:br>
              <a:rPr lang="en-US" dirty="0"/>
            </a:br>
            <a:r>
              <a:rPr lang="en-US" dirty="0"/>
              <a:t>Deep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619F92-E7FD-4F05-B0F7-1A0E3046D0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Actor Critic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4728E-B9E1-4337-A0CC-AFC20932EAF5}"/>
              </a:ext>
            </a:extLst>
          </p:cNvPr>
          <p:cNvSpPr txBox="1"/>
          <p:nvPr/>
        </p:nvSpPr>
        <p:spPr>
          <a:xfrm>
            <a:off x="7848133" y="6041772"/>
            <a:ext cx="2819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Slides are heavily adapted from IERG 5350 from CUHK</a:t>
            </a:r>
          </a:p>
        </p:txBody>
      </p:sp>
    </p:spTree>
    <p:extLst>
      <p:ext uri="{BB962C8B-B14F-4D97-AF65-F5344CB8AC3E}">
        <p14:creationId xmlns:p14="http://schemas.microsoft.com/office/powerpoint/2010/main" val="2897123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80D4-D7A6-42D5-B6A4-F838E3E01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Advantage Function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C403-00EA-4C6D-9801-CCB6281C4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true value function V</a:t>
            </a:r>
            <a:r>
              <a:rPr lang="en-US" baseline="-25000" dirty="0"/>
              <a:t>π</a:t>
            </a:r>
            <a:r>
              <a:rPr lang="en-US" dirty="0"/>
              <a:t>θ (s), the TD error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661F9-5123-4CDD-8E54-0C8765006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260" y="2367362"/>
            <a:ext cx="4544059" cy="5525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59A3AB-EC95-469B-9D32-6AFBAEAC7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494" y="2969294"/>
            <a:ext cx="7287642" cy="1581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099ACE-2F36-444D-B400-E0C90C15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530" y="4546457"/>
            <a:ext cx="8945223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87DD-BA9C-434F-900C-7FB835638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N-step estimators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D319-A554-4E81-8C54-703EC8B83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n-step returns for n = 1, 2, ∞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Then the advantage estimators become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5A305-5BE7-4E06-9EEA-8B94946CA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31" y="2310088"/>
            <a:ext cx="6344535" cy="1486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BFC008-C617-461D-AB05-C32EF6C16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284" y="4482439"/>
            <a:ext cx="5563376" cy="1552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1B068-C2C9-4FBC-86F3-7CF5F6D68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828" y="6042243"/>
            <a:ext cx="8773749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91B2-C529-491E-93A7-1F07E780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EA85-8C19-40CC-B493-AEB2CA32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 A2C to </a:t>
            </a:r>
          </a:p>
          <a:p>
            <a:pPr lvl="1"/>
            <a:r>
              <a:rPr lang="en-US" dirty="0"/>
              <a:t>improve exploration </a:t>
            </a:r>
          </a:p>
          <a:p>
            <a:pPr lvl="1"/>
            <a:r>
              <a:rPr lang="en-US" dirty="0"/>
              <a:t>reduce bias of the estimated advantage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09218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D644B-C5CC-4535-9573-6E930F07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25DC-539C-44FD-9C09-DF598D045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/>
          <a:p>
            <a:r>
              <a:rPr lang="en-US" dirty="0"/>
              <a:t>Intro to Actor Critic</a:t>
            </a:r>
          </a:p>
          <a:p>
            <a:r>
              <a:rPr lang="en-US" dirty="0"/>
              <a:t>A2C</a:t>
            </a:r>
          </a:p>
        </p:txBody>
      </p:sp>
    </p:spTree>
    <p:extLst>
      <p:ext uri="{BB962C8B-B14F-4D97-AF65-F5344CB8AC3E}">
        <p14:creationId xmlns:p14="http://schemas.microsoft.com/office/powerpoint/2010/main" val="275311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B271-1CAE-450F-9E04-F74E0FF5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Value-Based and Policy-Based RL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61EE52-4F96-41E0-B861-DFE6BC74B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51" y="1690688"/>
            <a:ext cx="1039322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5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DFB3-816C-41CC-A1C1-E43D959F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 Using a Critic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BAD7D-3023-4512-A5E6-47D1EC4B1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Monte-Carlo policy gradient still has high variance</a:t>
            </a:r>
          </a:p>
          <a:p>
            <a:r>
              <a:rPr lang="en-US" dirty="0"/>
              <a:t>We use a critic to estimate the action-value function,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Actor-critic algorithms maintain two sets of parameters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Critic</a:t>
            </a:r>
            <a:r>
              <a:rPr lang="en-US" dirty="0"/>
              <a:t> Updates action-value function parameters w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Actor</a:t>
            </a:r>
            <a:r>
              <a:rPr lang="en-US" dirty="0"/>
              <a:t> Updates policy parameters θ, in direction suggested by critic</a:t>
            </a:r>
          </a:p>
          <a:p>
            <a:r>
              <a:rPr lang="en-US" dirty="0"/>
              <a:t>Actor-critic algorithms follow an approximate policy gradient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B427F-0671-462C-BA89-4D20DB01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154" y="2892671"/>
            <a:ext cx="3115110" cy="581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09465-F450-450F-9C7D-4FDEF3B7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784" y="5606894"/>
            <a:ext cx="5896798" cy="1114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301681-8296-43DA-99F3-EECDC9E84082}"/>
              </a:ext>
            </a:extLst>
          </p:cNvPr>
          <p:cNvSpPr txBox="1"/>
          <p:nvPr/>
        </p:nvSpPr>
        <p:spPr>
          <a:xfrm>
            <a:off x="8827582" y="5748685"/>
            <a:ext cx="3106751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we use V(s) instead of Q(</a:t>
            </a:r>
            <a:r>
              <a:rPr lang="en-US" sz="2400" dirty="0" err="1"/>
              <a:t>s,a</a:t>
            </a:r>
            <a:r>
              <a:rPr lang="en-US" sz="240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20956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03A5-D0AC-4200-9D2C-E03ABE4D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Action-Value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4597-1053-4E7B-8BE3-3A8E40E5F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critic is solving a familiar problem: policy evaluation</a:t>
            </a:r>
          </a:p>
          <a:p>
            <a:pPr lvl="1"/>
            <a:r>
              <a:rPr lang="en-US" dirty="0"/>
              <a:t>How good is policy πθ for current parameters θ?</a:t>
            </a:r>
          </a:p>
          <a:p>
            <a:r>
              <a:rPr lang="en-US" dirty="0"/>
              <a:t>To solve this, we can use</a:t>
            </a:r>
          </a:p>
          <a:p>
            <a:pPr lvl="1"/>
            <a:r>
              <a:rPr lang="en-US" dirty="0"/>
              <a:t>Monte-Carlo policy evaluation </a:t>
            </a:r>
          </a:p>
          <a:p>
            <a:pPr lvl="1"/>
            <a:r>
              <a:rPr lang="en-US" dirty="0"/>
              <a:t>Temporal-Difference learning</a:t>
            </a:r>
          </a:p>
        </p:txBody>
      </p:sp>
    </p:spTree>
    <p:extLst>
      <p:ext uri="{BB962C8B-B14F-4D97-AF65-F5344CB8AC3E}">
        <p14:creationId xmlns:p14="http://schemas.microsoft.com/office/powerpoint/2010/main" val="404226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AB68-8278-4882-AE02-9A155F43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Action-Value Actor-Critic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5ABE-3859-4A80-BE0B-9E6D14DB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actor-critic algorithm based on action-value critic</a:t>
            </a:r>
          </a:p>
        </p:txBody>
      </p:sp>
      <p:pic>
        <p:nvPicPr>
          <p:cNvPr id="1026" name="Picture 2" descr="https://miro.medium.com/max/700/1*BVh9xq3VYEsgz6eNB3F6cA.png">
            <a:extLst>
              <a:ext uri="{FF2B5EF4-FFF2-40B4-BE49-F238E27FC236}">
                <a16:creationId xmlns:a16="http://schemas.microsoft.com/office/drawing/2014/main" id="{FCC26E34-E384-4804-A6A2-E20A72DA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5" y="2534029"/>
            <a:ext cx="8509784" cy="365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3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DC12-3E01-4E26-B62D-0B0E8049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 Using a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7FB39-959B-43E1-906F-0389B16D8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subtract a baseline function B(s) from the policy gradient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918ABC-3DFE-4F89-BCCA-433EC9E9E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96" y="2257048"/>
            <a:ext cx="8621328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5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D475-ECB6-40B1-B31E-FC9D5B69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Variance Using a 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F4176-D561-46AF-8CD6-AA1809827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baseline is the state value function B(s) = V πθ (s)</a:t>
            </a:r>
          </a:p>
          <a:p>
            <a:r>
              <a:rPr lang="en-US" dirty="0"/>
              <a:t>So we can rewrite the policy gradient using the advantage function A πθ (s, a)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EA134-314A-41AE-8018-5A86C326B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047" y="3429000"/>
            <a:ext cx="6411220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4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843C-49FF-44DB-950B-BDE100D3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Advantage Function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BC4D1-FBB4-409E-858F-DC52BFEFC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advantage function can significantly reduce variance of policy gradient</a:t>
            </a:r>
          </a:p>
          <a:p>
            <a:r>
              <a:rPr lang="en-US" dirty="0"/>
              <a:t>So the critic should really estimate the advantage function: </a:t>
            </a:r>
          </a:p>
          <a:p>
            <a:pPr lvl="1"/>
            <a:r>
              <a:rPr lang="en-US" dirty="0"/>
              <a:t>how better or worse the chosen action is compared to the current policy</a:t>
            </a:r>
          </a:p>
          <a:p>
            <a:r>
              <a:rPr lang="en-US" dirty="0"/>
              <a:t>Using two function approximators and two sets of parameters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F72E4-F8CB-4537-AE3F-2EBAEBB2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981" y="4122479"/>
            <a:ext cx="4591691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54366"/>
      </p:ext>
    </p:extLst>
  </p:cSld>
  <p:clrMapOvr>
    <a:masterClrMapping/>
  </p:clrMapOvr>
</p:sld>
</file>

<file path=ppt/theme/theme1.xml><?xml version="1.0" encoding="utf-8"?>
<a:theme xmlns:a="http://schemas.openxmlformats.org/drawingml/2006/main" name="rose_them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9" id="{7972E471-24C6-5242-B939-B1FFEEF02895}" vid="{D522D31D-C344-5945-8521-07413D7E6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rose_themed</Template>
  <TotalTime>1480</TotalTime>
  <Words>296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PMingLiU</vt:lpstr>
      <vt:lpstr>Arial</vt:lpstr>
      <vt:lpstr>Calibri</vt:lpstr>
      <vt:lpstr>Calibri Light</vt:lpstr>
      <vt:lpstr>Wingdings</vt:lpstr>
      <vt:lpstr>rose_themed</vt:lpstr>
      <vt:lpstr>CSSE 490 Deep Reinforcement Learning</vt:lpstr>
      <vt:lpstr> Outline</vt:lpstr>
      <vt:lpstr>Value-Based and Policy-Based RL </vt:lpstr>
      <vt:lpstr>Reducing Variance Using a Critic</vt:lpstr>
      <vt:lpstr>Estimating the Action-Value Function</vt:lpstr>
      <vt:lpstr>Action-Value Actor-Critic</vt:lpstr>
      <vt:lpstr>Reducing Variance Using a Baseline</vt:lpstr>
      <vt:lpstr>Reducing Variance Using a Baseline</vt:lpstr>
      <vt:lpstr>Estimating the Advantage Function (1)</vt:lpstr>
      <vt:lpstr>Estimating the Advantage Function (2) </vt:lpstr>
      <vt:lpstr>N-step estimators</vt:lpstr>
      <vt:lpstr>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490 Deep Reinforcement Learning</dc:title>
  <dc:creator>Song, Lixing</dc:creator>
  <cp:lastModifiedBy>Song, Lixing</cp:lastModifiedBy>
  <cp:revision>48</cp:revision>
  <dcterms:created xsi:type="dcterms:W3CDTF">2020-08-03T20:37:02Z</dcterms:created>
  <dcterms:modified xsi:type="dcterms:W3CDTF">2021-09-10T21:16:12Z</dcterms:modified>
</cp:coreProperties>
</file>