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6328E2-3CDB-495C-8864-EDADE857C38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42D13-D5C6-406A-B782-EF3F371CCA3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4281A-E7B8-4E79-8E49-D25BD9D1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pi(</a:t>
            </a:r>
            <a:r>
              <a:rPr lang="en-US" dirty="0" err="1"/>
              <a:t>a|a</a:t>
            </a:r>
            <a:r>
              <a:rPr lang="en-US" dirty="0"/>
              <a:t>) no expectation.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4281A-E7B8-4E79-8E49-D25BD9D1F6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7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6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5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15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204" y="1854658"/>
            <a:ext cx="4610945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220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1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0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3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3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2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8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4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0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CF7A-7AB0-4A6A-BCEC-2140EA045EAD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6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lilianweng.github.io/lil-log/2018/04/08/policy-gradient-algorithms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23F0-CFC4-4EB6-8116-137F1246DB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CSSE 490</a:t>
            </a:r>
            <a:br>
              <a:rPr lang="en-US" dirty="0"/>
            </a:br>
            <a:r>
              <a:rPr lang="en-US" dirty="0"/>
              <a:t>Deep Reinforcement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19F92-E7FD-4F05-B0F7-1A0E3046D0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Policy Gradient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4728E-B9E1-4337-A0CC-AFC20932EAF5}"/>
              </a:ext>
            </a:extLst>
          </p:cNvPr>
          <p:cNvSpPr txBox="1"/>
          <p:nvPr/>
        </p:nvSpPr>
        <p:spPr>
          <a:xfrm>
            <a:off x="7848133" y="6041772"/>
            <a:ext cx="281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Slides are heavily adapted from IERG 5350 from CUHK</a:t>
            </a:r>
          </a:p>
        </p:txBody>
      </p:sp>
    </p:spTree>
    <p:extLst>
      <p:ext uri="{BB962C8B-B14F-4D97-AF65-F5344CB8AC3E}">
        <p14:creationId xmlns:p14="http://schemas.microsoft.com/office/powerpoint/2010/main" val="2897123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7F99-4A52-4574-B718-EC5D8FC9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of Optimizing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8B5F5-7DD8-4980-A9A5-328A33D65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Objective: Given a policy approximator πθ(s, a) with parameter θ, find the best θ</a:t>
            </a:r>
          </a:p>
          <a:p>
            <a:r>
              <a:rPr lang="en-US" dirty="0"/>
              <a:t>For example,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J(θ) is differentiable, we can use gradient-based methods. If not, we can use CEM.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59A0EB-D5EA-4168-9671-80C592CA5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09" y="3275621"/>
            <a:ext cx="9278529" cy="122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8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F4D0-AA36-4D7B-844C-74999C510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42221-1787-4109-BF46-4491E5C55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065"/>
            <a:ext cx="10515600" cy="48958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244822-444D-4D6E-9648-A384E595A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785" y="1690688"/>
            <a:ext cx="5493629" cy="1622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5A271B-B22E-4D5D-B999-2F60DF096CD5}"/>
              </a:ext>
            </a:extLst>
          </p:cNvPr>
          <p:cNvSpPr txBox="1"/>
          <p:nvPr/>
        </p:nvSpPr>
        <p:spPr>
          <a:xfrm>
            <a:off x="9183269" y="2277586"/>
            <a:ext cx="170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Proof HERE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7573FA-1C9D-481E-8738-0F530AC20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678" y="3743187"/>
            <a:ext cx="10918572" cy="263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42C84-37EB-4219-AF6D-23D4890A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Monte-Carlo Policy Gradient (REINFORCE)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499EF-FA29-421B-843D-47F8D69CA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83006-8163-4733-91F3-FDBD73F80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66" y="1755216"/>
            <a:ext cx="8811855" cy="3953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96972F-E9CD-45F3-9751-3B3F7FA0F87C}"/>
                  </a:ext>
                </a:extLst>
              </p:cNvPr>
              <p:cNvSpPr txBox="1"/>
              <p:nvPr/>
            </p:nvSpPr>
            <p:spPr>
              <a:xfrm>
                <a:off x="6407759" y="3591900"/>
                <a:ext cx="434606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96972F-E9CD-45F3-9751-3B3F7FA0F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759" y="3591900"/>
                <a:ext cx="43460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063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91B2-C529-491E-93A7-1F07E780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5EA85-8C19-40CC-B493-AEB2CA32F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reduce the variance of G</a:t>
            </a:r>
            <a:r>
              <a:rPr lang="en-US" baseline="-250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70921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644B-C5CC-4535-9573-6E930F079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25DC-539C-44FD-9C09-DF598D045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/>
          <a:p>
            <a:r>
              <a:rPr lang="en-US" dirty="0"/>
              <a:t>Policy-based reinforcement learning</a:t>
            </a:r>
          </a:p>
          <a:p>
            <a:r>
              <a:rPr lang="en-US" dirty="0"/>
              <a:t>Monte-Carlo policy gradient (REINFORCE)</a:t>
            </a:r>
          </a:p>
        </p:txBody>
      </p:sp>
    </p:spTree>
    <p:extLst>
      <p:ext uri="{BB962C8B-B14F-4D97-AF65-F5344CB8AC3E}">
        <p14:creationId xmlns:p14="http://schemas.microsoft.com/office/powerpoint/2010/main" val="275311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9A59-77FF-458C-9287-DDE915D74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Value-based RL versus Policy-based 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74B8B-6EA8-46F0-A396-4278EFAC5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Deterministic policy is generated directly from the value function using greedy a</a:t>
            </a:r>
            <a:r>
              <a:rPr lang="en-US" baseline="-25000" dirty="0"/>
              <a:t>t</a:t>
            </a:r>
            <a:r>
              <a:rPr lang="en-US" dirty="0"/>
              <a:t> = </a:t>
            </a:r>
            <a:r>
              <a:rPr lang="en-US" dirty="0" err="1"/>
              <a:t>arg</a:t>
            </a:r>
            <a:r>
              <a:rPr lang="en-US" dirty="0"/>
              <a:t> </a:t>
            </a:r>
            <a:r>
              <a:rPr lang="en-US" dirty="0" err="1"/>
              <a:t>max</a:t>
            </a:r>
            <a:r>
              <a:rPr lang="en-US" baseline="-25000" dirty="0" err="1"/>
              <a:t>a</a:t>
            </a:r>
            <a:r>
              <a:rPr lang="en-US" dirty="0"/>
              <a:t> Q(</a:t>
            </a:r>
            <a:r>
              <a:rPr lang="en-US" dirty="0" err="1"/>
              <a:t>a,s</a:t>
            </a:r>
            <a:r>
              <a:rPr lang="en-US" baseline="-25000" dirty="0" err="1"/>
              <a:t>t</a:t>
            </a:r>
            <a:r>
              <a:rPr lang="en-US" dirty="0"/>
              <a:t>) </a:t>
            </a:r>
          </a:p>
          <a:p>
            <a:r>
              <a:rPr lang="en-US" dirty="0"/>
              <a:t>Instead we can parameterize the policy function as πθ(</a:t>
            </a:r>
            <a:r>
              <a:rPr lang="en-US" dirty="0" err="1"/>
              <a:t>a|s</a:t>
            </a:r>
            <a:r>
              <a:rPr lang="en-US" dirty="0"/>
              <a:t>) where θ is the learnable policy parameter and the output is a probability over the action set</a:t>
            </a:r>
          </a:p>
        </p:txBody>
      </p:sp>
    </p:spTree>
    <p:extLst>
      <p:ext uri="{BB962C8B-B14F-4D97-AF65-F5344CB8AC3E}">
        <p14:creationId xmlns:p14="http://schemas.microsoft.com/office/powerpoint/2010/main" val="148735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0D2A-94AD-4A0A-935A-FDBEFA830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Optimization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D30D1-632A-4576-AF80-CE4781842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Action from the policy is all we need then let’s optimize the policy directly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7F0936-3F37-40D9-B854-05E8C3DA8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372" y="2483827"/>
            <a:ext cx="6363588" cy="43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7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27918-857C-4BAF-A7F0-FC6EC78C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Policy-based RL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7570B-1472-4793-9087-1FBE85BE7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better convergence properties: we are guaranteed to converge on a local optimum (worst case) or global optimum (best case)</a:t>
            </a:r>
          </a:p>
          <a:p>
            <a:pPr lvl="1"/>
            <a:r>
              <a:rPr lang="en-US" dirty="0"/>
              <a:t>Policy gradient is more effective in high-dimensional action space</a:t>
            </a:r>
          </a:p>
          <a:p>
            <a:pPr lvl="1"/>
            <a:r>
              <a:rPr lang="en-US" dirty="0"/>
              <a:t>Policy gradient can learn stochastic policies, while value function can’t</a:t>
            </a:r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typically converges to a local optimum</a:t>
            </a:r>
          </a:p>
          <a:p>
            <a:pPr lvl="1"/>
            <a:r>
              <a:rPr lang="en-US" dirty="0"/>
              <a:t>evaluating a policy has high variance</a:t>
            </a:r>
          </a:p>
        </p:txBody>
      </p:sp>
    </p:spTree>
    <p:extLst>
      <p:ext uri="{BB962C8B-B14F-4D97-AF65-F5344CB8AC3E}">
        <p14:creationId xmlns:p14="http://schemas.microsoft.com/office/powerpoint/2010/main" val="559425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95A67-FEE9-4B60-A547-3D18723D8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Policies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E2846-E5C1-4AEF-8C05-3807909B2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Deterministic: given a state, the policy returns a certain action to take</a:t>
            </a:r>
          </a:p>
          <a:p>
            <a:r>
              <a:rPr lang="en-US" dirty="0"/>
              <a:t>Stochastic: given a state, the policy returns a probability distribution of the actions (e.g., 40% chance to turn left, 60% chance to turn right) or a certain Gaussian distribution for continuous action </a:t>
            </a:r>
          </a:p>
        </p:txBody>
      </p:sp>
    </p:spTree>
    <p:extLst>
      <p:ext uri="{BB962C8B-B14F-4D97-AF65-F5344CB8AC3E}">
        <p14:creationId xmlns:p14="http://schemas.microsoft.com/office/powerpoint/2010/main" val="81559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8A4CC-3746-4AF0-8BDF-49D25618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stochastic policy is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CDA0F-3F63-4D25-834B-600FA26FC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Aliased </a:t>
            </a:r>
            <a:r>
              <a:rPr lang="en-US" dirty="0" err="1"/>
              <a:t>Gridworld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observation is the objects around a cell.</a:t>
            </a:r>
          </a:p>
          <a:p>
            <a:r>
              <a:rPr lang="en-US" dirty="0"/>
              <a:t>The agent cannot differentiate the two grey states as they look the same to the agent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21065F-0DC0-41C0-83AE-CC43C2390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333" y="2180371"/>
            <a:ext cx="2909039" cy="124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8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4D41A-4B76-41AB-B59F-C770DDF58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Aliased </a:t>
            </a:r>
            <a:r>
              <a:rPr lang="en-US" dirty="0" err="1"/>
              <a:t>Gridworld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51B29-092F-4C4B-9C05-89C3C09AB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Value-based RL learns a deterministic policy, e.g., greedy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Either way, 50% chance will get stuck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7AF47-5B19-4452-9B10-CD4B8C6C9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151" y="2408415"/>
            <a:ext cx="4163006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6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4225B-B7B6-40D0-85C6-229FFC80D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Aliased </a:t>
            </a:r>
            <a:r>
              <a:rPr lang="en-US" dirty="0" err="1"/>
              <a:t>Gridworld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ADBFF-C06B-4C0C-9194-62A912864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Policy-based RL can learn the optimal stochastic policy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any starting point, it will reach the goal state in a few steps with high probability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A8E746-F49F-4B73-9840-4BBDF0FB9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102" y="2485893"/>
            <a:ext cx="4267796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60520"/>
      </p:ext>
    </p:extLst>
  </p:cSld>
  <p:clrMapOvr>
    <a:masterClrMapping/>
  </p:clrMapOvr>
</p:sld>
</file>

<file path=ppt/theme/theme1.xml><?xml version="1.0" encoding="utf-8"?>
<a:theme xmlns:a="http://schemas.openxmlformats.org/drawingml/2006/main" name="rose_them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7972E471-24C6-5242-B939-B1FFEEF02895}" vid="{D522D31D-C344-5945-8521-07413D7E63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rose_themed</Template>
  <TotalTime>1429</TotalTime>
  <Words>391</Words>
  <Application>Microsoft Office PowerPoint</Application>
  <PresentationFormat>Widescreen</PresentationFormat>
  <Paragraphs>59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PMingLiU</vt:lpstr>
      <vt:lpstr>Arial</vt:lpstr>
      <vt:lpstr>Calibri</vt:lpstr>
      <vt:lpstr>Calibri Light</vt:lpstr>
      <vt:lpstr>Cambria Math</vt:lpstr>
      <vt:lpstr>Wingdings</vt:lpstr>
      <vt:lpstr>rose_themed</vt:lpstr>
      <vt:lpstr>CSSE 490 Deep Reinforcement Learning</vt:lpstr>
      <vt:lpstr> Outline</vt:lpstr>
      <vt:lpstr>Value-based RL versus Policy-based RL</vt:lpstr>
      <vt:lpstr>Policy Optimization </vt:lpstr>
      <vt:lpstr>Advantages of Policy-based RL </vt:lpstr>
      <vt:lpstr>Two Types of Policies </vt:lpstr>
      <vt:lpstr>Why stochastic policy is better?</vt:lpstr>
      <vt:lpstr>Example: Aliased Gridworld</vt:lpstr>
      <vt:lpstr>Example: Aliased Gridworld </vt:lpstr>
      <vt:lpstr>Objective of Optimizing Policy</vt:lpstr>
      <vt:lpstr>Policy Gradient Theorem</vt:lpstr>
      <vt:lpstr>Monte-Carlo Policy Gradient (REINFORCE)</vt:lpstr>
      <vt:lpstr>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490 Deep Reinforcement Learning</dc:title>
  <dc:creator>Song, Lixing</dc:creator>
  <cp:lastModifiedBy>Song, Lixing</cp:lastModifiedBy>
  <cp:revision>39</cp:revision>
  <dcterms:created xsi:type="dcterms:W3CDTF">2020-08-03T20:37:02Z</dcterms:created>
  <dcterms:modified xsi:type="dcterms:W3CDTF">2021-10-01T16:23:46Z</dcterms:modified>
</cp:coreProperties>
</file>