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7" r:id="rId10"/>
    <p:sldId id="308" r:id="rId11"/>
    <p:sldId id="309" r:id="rId12"/>
    <p:sldId id="306" r:id="rId13"/>
    <p:sldId id="305" r:id="rId14"/>
    <p:sldId id="310" r:id="rId15"/>
    <p:sldId id="311" r:id="rId16"/>
    <p:sldId id="312" r:id="rId17"/>
    <p:sldId id="313" r:id="rId18"/>
    <p:sldId id="314" r:id="rId19"/>
    <p:sldId id="315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26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g4j2k_Ggc4&amp;list=RDCMUCP7jMXSY2xbc3KCAE0MHQ-A&amp;index=2&amp;ab_channel=DeepMin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 Free Prediction and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7A168-1180-AA4F-A1FB-A3E3A0607FE0}"/>
              </a:ext>
            </a:extLst>
          </p:cNvPr>
          <p:cNvSpPr/>
          <p:nvPr/>
        </p:nvSpPr>
        <p:spPr>
          <a:xfrm>
            <a:off x="6544591" y="6141770"/>
            <a:ext cx="5257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Slides are heavily adapted the slides from IERG 5350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C5F-EF05-49EC-8AE7-6071D46B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with ε-Greedy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64CE-295F-43CE-9FE8-B133D964C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Trade-off between exploration and exploitation (we will talk about this in a later lecture)</a:t>
            </a:r>
          </a:p>
          <a:p>
            <a:r>
              <a:rPr lang="en-US" dirty="0"/>
              <a:t>ε-Greedy Exploration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B9E98-B11D-4F1D-94B4-FC5CB755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3281954"/>
            <a:ext cx="1020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B4F4-189E-43AC-9A9D-58B11307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with ε-Greedy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2B71-3FEC-4BAC-8ACF-F828449D4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98F9F-36FF-4A29-B3E7-F96057D2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1051"/>
            <a:ext cx="10891394" cy="54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0152-0C0C-4875-91CF-7F18831C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CEB0E-C90D-4C3D-812F-D9B504B62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793B-CF8A-48F2-A80F-7D303D8A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(TD)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102A-C715-468C-84C7-1A2DF685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4607"/>
          </a:xfrm>
        </p:spPr>
        <p:txBody>
          <a:bodyPr/>
          <a:lstStyle/>
          <a:p>
            <a:r>
              <a:rPr lang="en-US" dirty="0"/>
              <a:t>TD learns from </a:t>
            </a:r>
            <a:r>
              <a:rPr lang="en-US" dirty="0">
                <a:solidFill>
                  <a:srgbClr val="FF0000"/>
                </a:solidFill>
              </a:rPr>
              <a:t>incomplete</a:t>
            </a:r>
            <a:r>
              <a:rPr lang="en-US" dirty="0"/>
              <a:t> episodes, by </a:t>
            </a:r>
            <a:r>
              <a:rPr lang="en-US" dirty="0">
                <a:solidFill>
                  <a:srgbClr val="FF0000"/>
                </a:solidFill>
              </a:rPr>
              <a:t>bootstrapping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Bootstrapping:</a:t>
            </a:r>
            <a:r>
              <a:rPr lang="en-US" dirty="0"/>
              <a:t> Assuming we have one or more estimated values, even though the assuming value could be garbage at the beginning.</a:t>
            </a:r>
          </a:p>
          <a:p>
            <a:r>
              <a:rPr lang="en-US" dirty="0"/>
              <a:t>Simplest TD algorithm: TD(0)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AD2CF-7F4C-4006-98AA-453518E3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47" y="3480116"/>
            <a:ext cx="7274734" cy="11712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EA6E47-D719-4A3F-A8E5-EA6DC66D9590}"/>
              </a:ext>
            </a:extLst>
          </p:cNvPr>
          <p:cNvCxnSpPr>
            <a:cxnSpLocks/>
          </p:cNvCxnSpPr>
          <p:nvPr/>
        </p:nvCxnSpPr>
        <p:spPr>
          <a:xfrm>
            <a:off x="6207697" y="4651348"/>
            <a:ext cx="312372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2B5C5-CCA6-486B-819D-83AF1C17F716}"/>
              </a:ext>
            </a:extLst>
          </p:cNvPr>
          <p:cNvSpPr txBox="1"/>
          <p:nvPr/>
        </p:nvSpPr>
        <p:spPr>
          <a:xfrm>
            <a:off x="6400800" y="3657285"/>
            <a:ext cx="168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TD target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5F8F5-4475-4DA1-8382-9D643CAE3262}"/>
              </a:ext>
            </a:extLst>
          </p:cNvPr>
          <p:cNvSpPr/>
          <p:nvPr/>
        </p:nvSpPr>
        <p:spPr>
          <a:xfrm>
            <a:off x="6207697" y="4123318"/>
            <a:ext cx="2073019" cy="41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98CDE-46F7-41B4-99EB-7F760A72FA03}"/>
              </a:ext>
            </a:extLst>
          </p:cNvPr>
          <p:cNvSpPr txBox="1"/>
          <p:nvPr/>
        </p:nvSpPr>
        <p:spPr>
          <a:xfrm>
            <a:off x="6888290" y="4605356"/>
            <a:ext cx="168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TD Error</a:t>
            </a:r>
          </a:p>
        </p:txBody>
      </p:sp>
    </p:spTree>
    <p:extLst>
      <p:ext uri="{BB962C8B-B14F-4D97-AF65-F5344CB8AC3E}">
        <p14:creationId xmlns:p14="http://schemas.microsoft.com/office/powerpoint/2010/main" val="302771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5291-11A0-44F3-BDA3-CC2522CE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TD over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C8B8-A477-4AEB-B55F-EBAC6CC7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FCE03-4BD5-4CE3-AE09-96589BF1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294" y="1410808"/>
            <a:ext cx="6351412" cy="54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EBFD-A138-4DA4-82D5-27F8B339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TD and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9D6D-0CC7-4B58-A4EC-B84606D0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609785" cy="5301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TD can learn online after every step </a:t>
            </a:r>
          </a:p>
          <a:p>
            <a:r>
              <a:rPr lang="en-US" dirty="0"/>
              <a:t>MC must wait until end of episode before return is known</a:t>
            </a:r>
          </a:p>
          <a:p>
            <a:endParaRPr lang="en-US" dirty="0"/>
          </a:p>
          <a:p>
            <a:r>
              <a:rPr lang="en-US" dirty="0"/>
              <a:t>TD can learn from incomplete sequences</a:t>
            </a:r>
          </a:p>
          <a:p>
            <a:r>
              <a:rPr lang="en-US" dirty="0"/>
              <a:t>MC can only learn from complete sequences </a:t>
            </a:r>
          </a:p>
          <a:p>
            <a:endParaRPr lang="en-US" dirty="0"/>
          </a:p>
          <a:p>
            <a:r>
              <a:rPr lang="en-US" dirty="0"/>
              <a:t>TD works in continuing (non-terminating) environments </a:t>
            </a:r>
          </a:p>
          <a:p>
            <a:r>
              <a:rPr lang="en-US" dirty="0"/>
              <a:t>MC only works for episodic (terminating) environments </a:t>
            </a:r>
          </a:p>
          <a:p>
            <a:endParaRPr lang="en-US" dirty="0"/>
          </a:p>
          <a:p>
            <a:r>
              <a:rPr lang="en-US" dirty="0"/>
              <a:t>TD exploits Markov property, more efficient in Markov environments </a:t>
            </a:r>
          </a:p>
          <a:p>
            <a:r>
              <a:rPr lang="en-US" dirty="0"/>
              <a:t>MC does not exploit Markov property, more effective in non-Markov environments</a:t>
            </a:r>
          </a:p>
        </p:txBody>
      </p:sp>
    </p:spTree>
    <p:extLst>
      <p:ext uri="{BB962C8B-B14F-4D97-AF65-F5344CB8AC3E}">
        <p14:creationId xmlns:p14="http://schemas.microsoft.com/office/powerpoint/2010/main" val="342792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61A5-C6E9-4923-A486-F55E4B39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C1553-A934-4935-8332-420AC849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226"/>
            <a:ext cx="10515600" cy="4895850"/>
          </a:xfrm>
        </p:spPr>
        <p:txBody>
          <a:bodyPr/>
          <a:lstStyle/>
          <a:p>
            <a:r>
              <a:rPr lang="en-US" dirty="0"/>
              <a:t>n-step TD methods that generalize both one-step TD and MC</a:t>
            </a:r>
          </a:p>
          <a:p>
            <a:r>
              <a:rPr lang="en-US" dirty="0"/>
              <a:t>We can shift from one to the other smoothly as needed to meet the demands of a particular task.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67462-87CF-427C-B418-A650472C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16" y="2393597"/>
            <a:ext cx="4946848" cy="43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B14D-3D55-4595-8BA4-796A16A9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8EA4-772C-4893-BD85-4377AF9F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73750" cy="4416149"/>
          </a:xfrm>
        </p:spPr>
        <p:txBody>
          <a:bodyPr/>
          <a:lstStyle/>
          <a:p>
            <a:r>
              <a:rPr lang="en-US" dirty="0"/>
              <a:t>Consider the following n-step returns for n = 1, 2, ∞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n-step TD: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18550-59FF-41D5-82F8-35D3AFE2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2283492"/>
            <a:ext cx="6243253" cy="2194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56E57-43FF-4C3B-AAE7-6280CAB7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442" y="4935770"/>
            <a:ext cx="5472526" cy="874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3C4B6-8544-4A15-8E0D-4FDECFAB1C87}"/>
              </a:ext>
            </a:extLst>
          </p:cNvPr>
          <p:cNvSpPr txBox="1"/>
          <p:nvPr/>
        </p:nvSpPr>
        <p:spPr>
          <a:xfrm>
            <a:off x="4044241" y="5991405"/>
            <a:ext cx="490595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Pros and Cons of N-Step?</a:t>
            </a:r>
          </a:p>
        </p:txBody>
      </p:sp>
    </p:spTree>
    <p:extLst>
      <p:ext uri="{BB962C8B-B14F-4D97-AF65-F5344CB8AC3E}">
        <p14:creationId xmlns:p14="http://schemas.microsoft.com/office/powerpoint/2010/main" val="136916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69CA-DAD4-4362-B5A7-07B61C3D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: On-Policy TD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6BEE-D13B-409A-86D3-1753F6023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ε-greedy policy for one step, then bootstrap the action value function: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BC35F-8BA0-4A76-95FD-155CE9E5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1" y="2612990"/>
            <a:ext cx="10214075" cy="952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8F416-66E6-4212-BAB0-72978BEB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9" y="3634083"/>
            <a:ext cx="1020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144C-B06A-4E49-9030-D0A1188D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51AA-7FBF-446E-95B3-EBF5258F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970C2-8E13-4346-B0C8-2EFBC7E2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2191"/>
            <a:ext cx="10181456" cy="3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44B-C5CC-4535-9573-6E930F0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25DC-539C-44FD-9C09-DF598D0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Model-free prediction: Estimate value function of an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MDP</a:t>
            </a:r>
          </a:p>
          <a:p>
            <a:r>
              <a:rPr lang="en-US" dirty="0"/>
              <a:t>Model-free control: Find a policy that maximize value function under an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MDP</a:t>
            </a:r>
          </a:p>
        </p:txBody>
      </p:sp>
    </p:spTree>
    <p:extLst>
      <p:ext uri="{BB962C8B-B14F-4D97-AF65-F5344CB8AC3E}">
        <p14:creationId xmlns:p14="http://schemas.microsoft.com/office/powerpoint/2010/main" val="275311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13AD-67DD-1D41-871F-496DBE43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E1E9-4975-FF47-854C-3F7F2185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9455"/>
          </a:xfrm>
        </p:spPr>
        <p:txBody>
          <a:bodyPr>
            <a:normAutofit/>
          </a:bodyPr>
          <a:lstStyle/>
          <a:p>
            <a:r>
              <a:rPr lang="en-US" dirty="0"/>
              <a:t>In the lab, you will implement </a:t>
            </a:r>
            <a:r>
              <a:rPr lang="en-US" dirty="0" err="1"/>
              <a:t>Sarsa</a:t>
            </a:r>
            <a:endParaRPr lang="en-US" dirty="0"/>
          </a:p>
          <a:p>
            <a:r>
              <a:rPr lang="en-US" dirty="0"/>
              <a:t>More materials to learn for this lecture:</a:t>
            </a:r>
          </a:p>
          <a:p>
            <a:pPr lvl="1"/>
            <a:r>
              <a:rPr lang="en-US" dirty="0"/>
              <a:t>Lecture of David Silver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dirty="0"/>
              <a:t>Next, we will introduce deep learning to better represent the value functions, instead of tables </a:t>
            </a:r>
            <a:r>
              <a:rPr lang="en-US"/>
              <a:t>we’ve used so far.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2F34-E621-4489-8F2E-3938AD4A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Model-free prediction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ADDE-C8CD-4356-AF06-AA66E8EE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of the policy iteration and value iteration assume the direct access to the </a:t>
            </a:r>
            <a:r>
              <a:rPr lang="en-US" dirty="0">
                <a:solidFill>
                  <a:srgbClr val="FF0000"/>
                </a:solidFill>
              </a:rPr>
              <a:t>dynamics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rewards</a:t>
            </a:r>
            <a:r>
              <a:rPr lang="en-US" dirty="0"/>
              <a:t> of the environment</a:t>
            </a:r>
          </a:p>
          <a:p>
            <a:r>
              <a:rPr lang="en-US" dirty="0"/>
              <a:t>The problem of model-free prediction: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 lot of real-world problems, MDP model is either unknown or known by too big or too complex to use</a:t>
            </a:r>
          </a:p>
          <a:p>
            <a:pPr lvl="1"/>
            <a:r>
              <a:rPr lang="en-US" dirty="0"/>
              <a:t>Atari Game, Game of Go, Helicopter, Portfolio management,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C8A6D-547D-4086-940E-6232C33E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85" y="3363922"/>
            <a:ext cx="7226300" cy="144780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A0F27C1-465E-422C-93DF-EB6F364602B9}"/>
              </a:ext>
            </a:extLst>
          </p:cNvPr>
          <p:cNvSpPr/>
          <p:nvPr/>
        </p:nvSpPr>
        <p:spPr>
          <a:xfrm>
            <a:off x="6020273" y="3228985"/>
            <a:ext cx="318052" cy="7667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5EF0275E-D414-4616-9B3F-07A58056C9E6}"/>
              </a:ext>
            </a:extLst>
          </p:cNvPr>
          <p:cNvSpPr/>
          <p:nvPr/>
        </p:nvSpPr>
        <p:spPr>
          <a:xfrm>
            <a:off x="5552053" y="3228985"/>
            <a:ext cx="318052" cy="7667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9EC9AE55-9F3E-4BBD-891B-255270100B0D}"/>
              </a:ext>
            </a:extLst>
          </p:cNvPr>
          <p:cNvSpPr/>
          <p:nvPr/>
        </p:nvSpPr>
        <p:spPr>
          <a:xfrm>
            <a:off x="5083833" y="3659681"/>
            <a:ext cx="318052" cy="7667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3D33A42-BF43-4175-A7CE-227309737708}"/>
              </a:ext>
            </a:extLst>
          </p:cNvPr>
          <p:cNvSpPr/>
          <p:nvPr/>
        </p:nvSpPr>
        <p:spPr>
          <a:xfrm>
            <a:off x="5714257" y="3659680"/>
            <a:ext cx="318052" cy="7667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2F34-E621-4489-8F2E-3938AD4A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Model-free prediction: policy evaluation without the access to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ADDE-C8CD-4356-AF06-AA66E8EE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Estimating the expected return of a particular policy if we don't have access to the MDP models</a:t>
            </a:r>
          </a:p>
          <a:p>
            <a:pPr lvl="1"/>
            <a:r>
              <a:rPr lang="en-US" dirty="0"/>
              <a:t>Monte Carlo policy evaluation</a:t>
            </a:r>
          </a:p>
          <a:p>
            <a:pPr lvl="1"/>
            <a:r>
              <a:rPr lang="en-US" dirty="0"/>
              <a:t>Temporal Difference (TD) learning</a:t>
            </a:r>
          </a:p>
        </p:txBody>
      </p:sp>
    </p:spTree>
    <p:extLst>
      <p:ext uri="{BB962C8B-B14F-4D97-AF65-F5344CB8AC3E}">
        <p14:creationId xmlns:p14="http://schemas.microsoft.com/office/powerpoint/2010/main" val="7575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4626-7C36-488D-B940-7DE99A92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Policy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054B-EE28-4923-BC59-3D2A5BA4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 simulation: we can simply sample a lot of trajectories, compute the actual returns for all the trajectories, then average them</a:t>
            </a:r>
          </a:p>
          <a:p>
            <a:r>
              <a:rPr lang="en-US" dirty="0"/>
              <a:t>MC policy evaluation uses empirical mean return instead of expected return</a:t>
            </a:r>
          </a:p>
          <a:p>
            <a:r>
              <a:rPr lang="en-US" dirty="0"/>
              <a:t>Only applied to episodic MDPs (each episode terminates)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C1903-A518-4B6C-9929-7ECA4F2A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49" y="4408685"/>
            <a:ext cx="88392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9C79-D5F1-48B8-A2D6-6232C736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Policy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4F2E-AF2E-40E9-8199-A1064E3F0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F384-BC49-4AFE-9103-C52056FF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2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DF68-1481-437E-8854-F13E59EA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MC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1012B-100C-4E14-8A5C-5ACFE3C4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3" y="1405283"/>
            <a:ext cx="9819861" cy="50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199D-8411-4272-A6C2-A0485C61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997"/>
            <a:ext cx="10515600" cy="1325563"/>
          </a:xfrm>
        </p:spPr>
        <p:txBody>
          <a:bodyPr/>
          <a:lstStyle/>
          <a:p>
            <a:r>
              <a:rPr lang="en-US" dirty="0"/>
              <a:t>Difference between DP and MC for policy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7803-E678-4769-9E40-28A9F6DF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                                                                    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68B01-DC7B-421F-8B51-7E7C63E7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54" y="2621187"/>
            <a:ext cx="4715881" cy="3896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22049-64BB-4D49-9E61-052768D6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30" y="2263378"/>
            <a:ext cx="5509997" cy="4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4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4537-2B8D-4394-B71A-75CFBCE8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Model-free control with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0125-2466-4EFF-84EF-B92C0B47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Policy Iteration with Action-Value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F9313-DA0E-47AC-854E-916E0930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85" y="2169893"/>
            <a:ext cx="7366142" cy="46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8025"/>
      </p:ext>
    </p:extLst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492</TotalTime>
  <Words>498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rose_themed</vt:lpstr>
      <vt:lpstr>CSSE 490 Deep Reinforcement Learning</vt:lpstr>
      <vt:lpstr> Outline</vt:lpstr>
      <vt:lpstr>Model-free prediction Overview</vt:lpstr>
      <vt:lpstr>Model-free prediction: policy evaluation without the access to the model</vt:lpstr>
      <vt:lpstr>Monte-Carlo Policy Evaluation</vt:lpstr>
      <vt:lpstr>Monte-Carlo Policy Evaluation</vt:lpstr>
      <vt:lpstr>Incremental MC Updates</vt:lpstr>
      <vt:lpstr>Difference between DP and MC for policy evaluation</vt:lpstr>
      <vt:lpstr>Model-free control with MC</vt:lpstr>
      <vt:lpstr>Monte Carlo with ε-Greedy Exploration</vt:lpstr>
      <vt:lpstr>Monte Carlo with ε-Greedy Exploration</vt:lpstr>
      <vt:lpstr>MC Demo</vt:lpstr>
      <vt:lpstr>Temporal-Difference (TD) Learning</vt:lpstr>
      <vt:lpstr>Advantages of TD over MC</vt:lpstr>
      <vt:lpstr>Comparison of TD and MC</vt:lpstr>
      <vt:lpstr>n-step TD</vt:lpstr>
      <vt:lpstr>n-step TD prediction</vt:lpstr>
      <vt:lpstr>Sarsa: On-Policy TD Control </vt:lpstr>
      <vt:lpstr>Sarsa algorithm</vt:lpstr>
      <vt:lpstr>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30</cp:revision>
  <dcterms:created xsi:type="dcterms:W3CDTF">2020-08-03T20:37:02Z</dcterms:created>
  <dcterms:modified xsi:type="dcterms:W3CDTF">2021-09-13T20:00:03Z</dcterms:modified>
</cp:coreProperties>
</file>