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287" r:id="rId4"/>
    <p:sldId id="294" r:id="rId5"/>
    <p:sldId id="295" r:id="rId6"/>
    <p:sldId id="333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8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appetizer- Cross Entropy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CBD6B-7438-8044-8605-358638462AA3}"/>
              </a:ext>
            </a:extLst>
          </p:cNvPr>
          <p:cNvSpPr txBox="1"/>
          <p:nvPr/>
        </p:nvSpPr>
        <p:spPr>
          <a:xfrm>
            <a:off x="7098426" y="6260335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are partially adapted from </a:t>
            </a:r>
            <a:r>
              <a:rPr lang="en-US" i="1" dirty="0"/>
              <a:t>IERG 5350 @ CUHK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F150-3444-684C-8C44-50497B26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988C5-2C06-D34D-B7E1-D0ED8BC9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components</a:t>
            </a:r>
          </a:p>
          <a:p>
            <a:r>
              <a:rPr lang="en-US" dirty="0"/>
              <a:t>CEM as a RL solution</a:t>
            </a:r>
          </a:p>
        </p:txBody>
      </p:sp>
    </p:spTree>
    <p:extLst>
      <p:ext uri="{BB962C8B-B14F-4D97-AF65-F5344CB8AC3E}">
        <p14:creationId xmlns:p14="http://schemas.microsoft.com/office/powerpoint/2010/main" val="32073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316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Agent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Environment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72142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agent</a:t>
            </a:r>
            <a:r>
              <a:rPr sz="2800" spc="-5" dirty="0">
                <a:latin typeface="Calibri"/>
                <a:cs typeface="Calibri"/>
              </a:rPr>
              <a:t> learns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interact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environment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3299" y="3011528"/>
            <a:ext cx="2374642" cy="30012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1176" y="3167228"/>
            <a:ext cx="2773046" cy="258180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649491" y="3494383"/>
            <a:ext cx="2665730" cy="171450"/>
          </a:xfrm>
          <a:custGeom>
            <a:avLst/>
            <a:gdLst/>
            <a:ahLst/>
            <a:cxnLst/>
            <a:rect l="l" t="t" r="r" b="b"/>
            <a:pathLst>
              <a:path w="2665729" h="171450">
                <a:moveTo>
                  <a:pt x="2494258" y="0"/>
                </a:moveTo>
                <a:lnTo>
                  <a:pt x="2494258" y="171450"/>
                </a:lnTo>
                <a:lnTo>
                  <a:pt x="2608560" y="114300"/>
                </a:lnTo>
                <a:lnTo>
                  <a:pt x="2522833" y="114300"/>
                </a:lnTo>
                <a:lnTo>
                  <a:pt x="2522833" y="57150"/>
                </a:lnTo>
                <a:lnTo>
                  <a:pt x="2608556" y="57150"/>
                </a:lnTo>
                <a:lnTo>
                  <a:pt x="2494258" y="0"/>
                </a:lnTo>
                <a:close/>
              </a:path>
              <a:path w="2665729" h="171450">
                <a:moveTo>
                  <a:pt x="2494258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2494258" y="114300"/>
                </a:lnTo>
                <a:lnTo>
                  <a:pt x="2494258" y="57150"/>
                </a:lnTo>
                <a:close/>
              </a:path>
              <a:path w="2665729" h="171450">
                <a:moveTo>
                  <a:pt x="2608556" y="57150"/>
                </a:moveTo>
                <a:lnTo>
                  <a:pt x="2522833" y="57150"/>
                </a:lnTo>
                <a:lnTo>
                  <a:pt x="2522833" y="114300"/>
                </a:lnTo>
                <a:lnTo>
                  <a:pt x="2608560" y="114300"/>
                </a:lnTo>
                <a:lnTo>
                  <a:pt x="2665708" y="85726"/>
                </a:lnTo>
                <a:lnTo>
                  <a:pt x="2608556" y="5715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6870" y="3163315"/>
            <a:ext cx="62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4307" y="5409691"/>
            <a:ext cx="134175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q</a:t>
            </a:r>
            <a:r>
              <a:rPr sz="1800" dirty="0">
                <a:latin typeface="Calibri"/>
                <a:cs typeface="Calibri"/>
              </a:rPr>
              <a:t>ue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ce:  </a:t>
            </a:r>
            <a:r>
              <a:rPr sz="1800" spc="-10" dirty="0">
                <a:latin typeface="Calibri"/>
                <a:cs typeface="Calibri"/>
              </a:rPr>
              <a:t>Observation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Reward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58577" y="5246983"/>
            <a:ext cx="2757170" cy="171450"/>
          </a:xfrm>
          <a:custGeom>
            <a:avLst/>
            <a:gdLst/>
            <a:ahLst/>
            <a:cxnLst/>
            <a:rect l="l" t="t" r="r" b="b"/>
            <a:pathLst>
              <a:path w="2757170" h="171450">
                <a:moveTo>
                  <a:pt x="171450" y="0"/>
                </a:moveTo>
                <a:lnTo>
                  <a:pt x="0" y="85726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275717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2757170" h="171450">
                <a:moveTo>
                  <a:pt x="2756622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2756622" y="114300"/>
                </a:lnTo>
                <a:lnTo>
                  <a:pt x="2756622" y="5715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49459" y="2502915"/>
            <a:ext cx="875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1805" y="2530347"/>
            <a:ext cx="1878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Environment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7381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Major </a:t>
            </a:r>
            <a:r>
              <a:rPr spc="-10" dirty="0"/>
              <a:t>Components</a:t>
            </a:r>
            <a:r>
              <a:rPr spc="5" dirty="0"/>
              <a:t> </a:t>
            </a:r>
            <a:r>
              <a:rPr dirty="0"/>
              <a:t>of an</a:t>
            </a:r>
            <a:r>
              <a:rPr spc="5" dirty="0"/>
              <a:t> </a:t>
            </a:r>
            <a:r>
              <a:rPr spc="-5" dirty="0"/>
              <a:t>RL</a:t>
            </a:r>
            <a:r>
              <a:rPr dirty="0"/>
              <a:t> </a:t>
            </a:r>
            <a:r>
              <a:rPr spc="-20" dirty="0"/>
              <a:t>Agent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8622030" cy="36913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48895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Calibri"/>
                <a:cs typeface="Calibri"/>
              </a:rPr>
              <a:t>An </a:t>
            </a:r>
            <a:r>
              <a:rPr sz="3600" spc="-5" dirty="0">
                <a:latin typeface="Calibri"/>
                <a:cs typeface="Calibri"/>
              </a:rPr>
              <a:t>RL </a:t>
            </a:r>
            <a:r>
              <a:rPr sz="3600" spc="-15" dirty="0">
                <a:latin typeface="Calibri"/>
                <a:cs typeface="Calibri"/>
              </a:rPr>
              <a:t>agent </a:t>
            </a:r>
            <a:r>
              <a:rPr sz="3600" spc="-25" dirty="0">
                <a:latin typeface="Calibri"/>
                <a:cs typeface="Calibri"/>
              </a:rPr>
              <a:t>may </a:t>
            </a:r>
            <a:r>
              <a:rPr sz="3600" spc="-5" dirty="0">
                <a:latin typeface="Calibri"/>
                <a:cs typeface="Calibri"/>
              </a:rPr>
              <a:t>include one </a:t>
            </a:r>
            <a:r>
              <a:rPr sz="3600" dirty="0">
                <a:latin typeface="Calibri"/>
                <a:cs typeface="Calibri"/>
              </a:rPr>
              <a:t>or </a:t>
            </a:r>
            <a:r>
              <a:rPr sz="3600" spc="-15" dirty="0">
                <a:latin typeface="Calibri"/>
                <a:cs typeface="Calibri"/>
              </a:rPr>
              <a:t>more </a:t>
            </a:r>
            <a:r>
              <a:rPr sz="3600" dirty="0">
                <a:latin typeface="Calibri"/>
                <a:cs typeface="Calibri"/>
              </a:rPr>
              <a:t>of </a:t>
            </a:r>
            <a:r>
              <a:rPr sz="3600" spc="-5" dirty="0">
                <a:latin typeface="Calibri"/>
                <a:cs typeface="Calibri"/>
              </a:rPr>
              <a:t>these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components:</a:t>
            </a:r>
            <a:endParaRPr sz="3600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-10" dirty="0">
                <a:latin typeface="Calibri"/>
                <a:cs typeface="Calibri"/>
              </a:rPr>
              <a:t>Policy: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agent’s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behavior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endParaRPr sz="2800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-35" dirty="0">
                <a:latin typeface="Calibri"/>
                <a:cs typeface="Calibri"/>
              </a:rPr>
              <a:t>Value</a:t>
            </a:r>
            <a:r>
              <a:rPr sz="2800" spc="-5" dirty="0">
                <a:latin typeface="Calibri"/>
                <a:cs typeface="Calibri"/>
              </a:rPr>
              <a:t> function: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good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state</a:t>
            </a:r>
            <a:r>
              <a:rPr sz="2800" spc="-5" dirty="0">
                <a:latin typeface="Calibri"/>
                <a:cs typeface="Calibri"/>
              </a:rPr>
              <a:t> 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action</a:t>
            </a:r>
            <a:r>
              <a:rPr lang="en-US" sz="2800" spc="-5" dirty="0">
                <a:latin typeface="Calibri"/>
                <a:cs typeface="Calibri"/>
              </a:rPr>
              <a:t> (will introduce later)</a:t>
            </a:r>
            <a:endParaRPr sz="2800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-5" dirty="0">
                <a:latin typeface="Calibri"/>
                <a:cs typeface="Calibri"/>
              </a:rPr>
              <a:t>Model: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agent’s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state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representation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environment</a:t>
            </a:r>
            <a:r>
              <a:rPr lang="en-US" sz="2800" spc="-15" dirty="0">
                <a:latin typeface="Calibri"/>
                <a:cs typeface="Calibri"/>
              </a:rPr>
              <a:t> (will introduce later)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322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</a:t>
            </a:r>
            <a:r>
              <a:rPr spc="5" dirty="0"/>
              <a:t>o</a:t>
            </a:r>
            <a:r>
              <a:rPr dirty="0"/>
              <a:t>li</a:t>
            </a:r>
            <a:r>
              <a:rPr spc="5" dirty="0"/>
              <a:t>c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7891145" cy="2067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policy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agent’s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behavior</a:t>
            </a:r>
            <a:r>
              <a:rPr sz="2800" spc="-5" dirty="0">
                <a:latin typeface="Calibri"/>
                <a:cs typeface="Calibri"/>
              </a:rPr>
              <a:t> model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map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state/observation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  <a:tab pos="2887345" algn="l"/>
              </a:tabLst>
            </a:pPr>
            <a:r>
              <a:rPr sz="2800" spc="-10" dirty="0">
                <a:latin typeface="Calibri"/>
                <a:cs typeface="Calibri"/>
              </a:rPr>
              <a:t>Stochastic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policy:	</a:t>
            </a:r>
            <a:r>
              <a:rPr sz="2800" spc="-10" dirty="0">
                <a:latin typeface="Calibri"/>
                <a:cs typeface="Calibri"/>
              </a:rPr>
              <a:t>Probabilistic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sample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Deterministic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policy: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379" y="2860112"/>
            <a:ext cx="4279599" cy="3773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4664" y="4450243"/>
            <a:ext cx="4271482" cy="20426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00339" y="4918964"/>
            <a:ext cx="191643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Action: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5" dirty="0">
                <a:latin typeface="Calibri"/>
                <a:cs typeface="Calibri"/>
              </a:rPr>
              <a:t>LEFT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RIGHT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7003" y="4657515"/>
            <a:ext cx="1331741" cy="16196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6677" y="3372391"/>
            <a:ext cx="4279599" cy="684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1964-B916-F34B-B77B-D8B2B90C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E059-B608-AD40-B75A-A6D6BAC5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optimization method:</a:t>
            </a:r>
          </a:p>
          <a:p>
            <a:pPr lvl="1"/>
            <a:r>
              <a:rPr lang="en-US" dirty="0"/>
              <a:t>A black-box approach to fit model parameters for data.</a:t>
            </a:r>
          </a:p>
          <a:p>
            <a:r>
              <a:rPr lang="en-US" dirty="0"/>
              <a:t>it is an </a:t>
            </a:r>
            <a:r>
              <a:rPr lang="en-US" i="1" dirty="0"/>
              <a:t>Evolutionary Algorithm.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03D3C-A81B-194D-89B3-5BFBF7940AEA}"/>
              </a:ext>
            </a:extLst>
          </p:cNvPr>
          <p:cNvSpPr txBox="1"/>
          <p:nvPr/>
        </p:nvSpPr>
        <p:spPr>
          <a:xfrm>
            <a:off x="2227410" y="4273550"/>
            <a:ext cx="773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me give you an example of using CEM for curve-fitting.</a:t>
            </a:r>
          </a:p>
        </p:txBody>
      </p:sp>
    </p:spTree>
    <p:extLst>
      <p:ext uri="{BB962C8B-B14F-4D97-AF65-F5344CB8AC3E}">
        <p14:creationId xmlns:p14="http://schemas.microsoft.com/office/powerpoint/2010/main" val="422911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6018-5F16-BE40-A0B8-1B6DF1BC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 pseudo code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2551DB-1594-F44D-AF05-73C66EC1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06" y="2104221"/>
            <a:ext cx="7142719" cy="35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91346"/>
      </p:ext>
    </p:extLst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79</TotalTime>
  <Words>158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rose_themed</vt:lpstr>
      <vt:lpstr>CSSE 490 Deep Reinforcement Learning</vt:lpstr>
      <vt:lpstr>Outline</vt:lpstr>
      <vt:lpstr>Agent and Environment</vt:lpstr>
      <vt:lpstr>Major Components of an RL Agent</vt:lpstr>
      <vt:lpstr>Policy</vt:lpstr>
      <vt:lpstr>Cross-Entropy Method</vt:lpstr>
      <vt:lpstr>CEM pseudo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15</cp:revision>
  <dcterms:created xsi:type="dcterms:W3CDTF">2020-08-03T20:37:02Z</dcterms:created>
  <dcterms:modified xsi:type="dcterms:W3CDTF">2021-09-02T19:46:13Z</dcterms:modified>
</cp:coreProperties>
</file>